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Lst>
  <p:sldSz cy="5143500" cx="9144000"/>
  <p:notesSz cx="6858000" cy="9144000"/>
  <p:embeddedFontLst>
    <p:embeddedFont>
      <p:font typeface="Montserrat"/>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17" roundtripDataSignature="AMtx7mgubJzpZvUAOiFH8D0c6XWJMdxt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7" Type="http://customschemas.google.com/relationships/presentationmetadata" Target="metadata"/><Relationship Id="rId116" Type="http://schemas.openxmlformats.org/officeDocument/2006/relationships/font" Target="fonts/Montserrat-boldItalic.fntdata"/><Relationship Id="rId115" Type="http://schemas.openxmlformats.org/officeDocument/2006/relationships/font" Target="fonts/Montserrat-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Montserrat-bold.fntdata"/><Relationship Id="rId18" Type="http://schemas.openxmlformats.org/officeDocument/2006/relationships/slide" Target="slides/slide13.xml"/><Relationship Id="rId113" Type="http://schemas.openxmlformats.org/officeDocument/2006/relationships/font" Target="fonts/Montserrat-regular.fntdata"/><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dd85ad57f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 name="Google Shape;45;gdd85ad57f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8a2ebb70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g318a2ebb701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1999852d9a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31999852d9a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1999852d9a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31999852d9a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999852d9a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31999852d9a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1999852d9a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31999852d9a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1999852d9a_0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31999852d9a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1999852d9a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31999852d9a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1999852d9a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31999852d9a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de2818926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de2818926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18a2ebb701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g318a2ebb701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8a2ebb701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318a2ebb701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8a2ebb701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g318a2ebb701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18a2ebb701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g318a2ebb701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8a2ebb701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g318a2ebb701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18a2ebb701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g318a2ebb701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8a2ebb701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318a2ebb701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8a2ebb701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g318a2ebb701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8a2ebb701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g318a2ebb701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18a2ebb70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g318a2ebb70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8a2ebb701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318a2ebb701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8a2ebb701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318a2ebb701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8a2ebb701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318a2ebb701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8b20cbf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g318b20cbf2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8b20cbf23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318b20cbf23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8b20cbf23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318b20cbf2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8b20cbf2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318b20cbf23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18b20cbf2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318b20cbf23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8b20cbf23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g318b20cbf23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6ae5c8dae_0_4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d6ae5c8dae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 name="Google Shape;6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8b20cbf23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g318b20cbf23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8b20cbf23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318b20cbf23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6ae5c8dae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d6ae5c8dae_0_5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adc987fc7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7adc987fc7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744d08c1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d744d08c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d4b968ef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dd4b968ef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744d08c1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d744d08c1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8b20cbf23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318b20cbf23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18b20cbf23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318b20cbf23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8b20cbf23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318b20cbf23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c0564191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 name="Google Shape;66;g31c0564191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8b20cbf23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318b20cbf23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8b20cbf23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318b20cbf23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8b20cbf23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318b20cbf23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8b20cbf23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18b20cbf2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744d08c17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d744d08c17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8b20cbf23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318b20cbf23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18b20cbf23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318b20cbf23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8b20cbf23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18b20cbf23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7adc987fc7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7adc987fc7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7adc987fc7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7adc987fc7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 name="Google Shape;7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7adc987fc7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7adc987fc7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7adc987fc7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7adc987fc7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8b20cbf23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18b20cbf23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18b20cbf23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318b20cbf23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744d08c17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d744d08c1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7adc987fc7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7adc987fc7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744d08c1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d744d08c17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8b20cbf23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318b20cbf23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8b20cbf23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318b20cbf23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8b20cbf23_0_2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318b20cbf23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6ae5c8dae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 name="Google Shape;79;gd6ae5c8dae_0_4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8b20cbf23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318b20cbf23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18b20cbf23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318b20cbf23_0_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18b20cbf23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318b20cbf23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7adc987fc7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7adc987fc7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18b20cbf23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318b20cbf23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18b20cbf23_0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318b20cbf23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744d08c17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d744d08c17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4ec123c41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d4ec123c41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d4ec123c41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d4ec123c41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999852d9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31999852d9a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8a2ebb701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g318a2ebb701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4ec123c41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d4ec123c4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4ec123c41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d4ec123c41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999852d9a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31999852d9a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4ec123c41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d4ec123c41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4ec123c41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d4ec123c41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d4ec123c41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d4ec123c41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7adc987fc7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7adc987fc7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d85ad57fb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dd85ad57fb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d85ad57fb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dd85ad57f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d85ad57fb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dd85ad57fb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8a2ebb701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g318a2ebb701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d85ad57fb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dd85ad57fb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1999852d9a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31999852d9a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d85ad57fb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dd85ad57f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1999852d9a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31999852d9a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999852d9a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31999852d9a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1999852d9a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31999852d9a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999852d9a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31999852d9a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1999852d9a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31999852d9a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1999852d9a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31999852d9a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999852d9a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31999852d9a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8a2ebb701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g318a2ebb701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1999852d9a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31999852d9a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999852d9a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31999852d9a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1999852d9a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31999852d9a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1999852d9a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31999852d9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999852d9a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31999852d9a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1999852d9a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31999852d9a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1999852d9a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g31999852d9a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1999852d9a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31999852d9a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1999852d9a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31999852d9a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999852d9a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31999852d9a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pic>
        <p:nvPicPr>
          <p:cNvPr id="12" name="Google Shape;12;p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 name="Google Shape;13;p5"/>
          <p:cNvSpPr txBox="1"/>
          <p:nvPr>
            <p:ph type="ctrTitle"/>
          </p:nvPr>
        </p:nvSpPr>
        <p:spPr>
          <a:xfrm>
            <a:off x="3836832" y="1597819"/>
            <a:ext cx="4975394" cy="110251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5"/>
          <p:cNvSpPr txBox="1"/>
          <p:nvPr>
            <p:ph idx="1" type="subTitle"/>
          </p:nvPr>
        </p:nvSpPr>
        <p:spPr>
          <a:xfrm>
            <a:off x="3836831" y="2788538"/>
            <a:ext cx="4975395" cy="131445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560"/>
              </a:spcBef>
              <a:spcAft>
                <a:spcPts val="0"/>
              </a:spcAft>
              <a:buClr>
                <a:srgbClr val="000000"/>
              </a:buClr>
              <a:buSzPts val="2800"/>
              <a:buNone/>
              <a:defRPr b="0" sz="2800">
                <a:solidFill>
                  <a:srgbClr val="000000"/>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pic>
        <p:nvPicPr>
          <p:cNvPr id="16" name="Google Shape;16;p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 name="Google Shape;17;p6"/>
          <p:cNvSpPr txBox="1"/>
          <p:nvPr>
            <p:ph type="title"/>
          </p:nvPr>
        </p:nvSpPr>
        <p:spPr>
          <a:xfrm>
            <a:off x="1138620" y="-78830"/>
            <a:ext cx="7548179" cy="5605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6"/>
          <p:cNvSpPr txBox="1"/>
          <p:nvPr>
            <p:ph idx="1" type="body"/>
          </p:nvPr>
        </p:nvSpPr>
        <p:spPr>
          <a:xfrm>
            <a:off x="1147379" y="814771"/>
            <a:ext cx="6839712" cy="3547021"/>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wo Content" type="twoObj">
  <p:cSld name="TWO_OBJECTS">
    <p:spTree>
      <p:nvGrpSpPr>
        <p:cNvPr id="19" name="Shape 19"/>
        <p:cNvGrpSpPr/>
        <p:nvPr/>
      </p:nvGrpSpPr>
      <p:grpSpPr>
        <a:xfrm>
          <a:off x="0" y="0"/>
          <a:ext cx="0" cy="0"/>
          <a:chOff x="0" y="0"/>
          <a:chExt cx="0" cy="0"/>
        </a:xfrm>
      </p:grpSpPr>
      <p:pic>
        <p:nvPicPr>
          <p:cNvPr id="20" name="Google Shape;20;p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 name="Google Shape;21;p7"/>
          <p:cNvSpPr txBox="1"/>
          <p:nvPr>
            <p:ph type="title"/>
          </p:nvPr>
        </p:nvSpPr>
        <p:spPr>
          <a:xfrm>
            <a:off x="1143000" y="-78831"/>
            <a:ext cx="7552944" cy="55778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 name="Google Shape;22;p7"/>
          <p:cNvSpPr txBox="1"/>
          <p:nvPr>
            <p:ph idx="1" type="body"/>
          </p:nvPr>
        </p:nvSpPr>
        <p:spPr>
          <a:xfrm>
            <a:off x="457200" y="946140"/>
            <a:ext cx="4038600" cy="3394472"/>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3" name="Google Shape;23;p7"/>
          <p:cNvSpPr txBox="1"/>
          <p:nvPr>
            <p:ph idx="2" type="body"/>
          </p:nvPr>
        </p:nvSpPr>
        <p:spPr>
          <a:xfrm>
            <a:off x="4657344" y="946356"/>
            <a:ext cx="4038600" cy="3394472"/>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Images or Charts">
  <p:cSld name="Title_Images or Charts">
    <p:spTree>
      <p:nvGrpSpPr>
        <p:cNvPr id="24" name="Shape 24"/>
        <p:cNvGrpSpPr/>
        <p:nvPr/>
      </p:nvGrpSpPr>
      <p:grpSpPr>
        <a:xfrm>
          <a:off x="0" y="0"/>
          <a:ext cx="0" cy="0"/>
          <a:chOff x="0" y="0"/>
          <a:chExt cx="0" cy="0"/>
        </a:xfrm>
      </p:grpSpPr>
      <p:pic>
        <p:nvPicPr>
          <p:cNvPr id="25" name="Google Shape;25;p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 name="Google Shape;26;p8"/>
          <p:cNvSpPr txBox="1"/>
          <p:nvPr>
            <p:ph type="title"/>
          </p:nvPr>
        </p:nvSpPr>
        <p:spPr>
          <a:xfrm>
            <a:off x="1143000" y="-78830"/>
            <a:ext cx="7556938" cy="55778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8"/>
          <p:cNvSpPr txBox="1"/>
          <p:nvPr>
            <p:ph idx="1" type="body"/>
          </p:nvPr>
        </p:nvSpPr>
        <p:spPr>
          <a:xfrm>
            <a:off x="1147379" y="814771"/>
            <a:ext cx="7539420" cy="3547021"/>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Content_No Gray Background">
  <p:cSld name="Title_Content_No Gray Background">
    <p:spTree>
      <p:nvGrpSpPr>
        <p:cNvPr id="28" name="Shape 28"/>
        <p:cNvGrpSpPr/>
        <p:nvPr/>
      </p:nvGrpSpPr>
      <p:grpSpPr>
        <a:xfrm>
          <a:off x="0" y="0"/>
          <a:ext cx="0" cy="0"/>
          <a:chOff x="0" y="0"/>
          <a:chExt cx="0" cy="0"/>
        </a:xfrm>
      </p:grpSpPr>
      <p:pic>
        <p:nvPicPr>
          <p:cNvPr id="29" name="Google Shape;29;p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0" name="Google Shape;30;p9"/>
          <p:cNvSpPr txBox="1"/>
          <p:nvPr>
            <p:ph type="title"/>
          </p:nvPr>
        </p:nvSpPr>
        <p:spPr>
          <a:xfrm>
            <a:off x="1144371" y="-78830"/>
            <a:ext cx="7548179" cy="5605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 name="Google Shape;31;p9"/>
          <p:cNvSpPr txBox="1"/>
          <p:nvPr>
            <p:ph idx="1" type="body"/>
          </p:nvPr>
        </p:nvSpPr>
        <p:spPr>
          <a:xfrm>
            <a:off x="1147379" y="814771"/>
            <a:ext cx="7539420" cy="3547021"/>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Content_No Bottom Bar">
  <p:cSld name="Title_Content_No Bottom Bar">
    <p:spTree>
      <p:nvGrpSpPr>
        <p:cNvPr id="32" name="Shape 32"/>
        <p:cNvGrpSpPr/>
        <p:nvPr/>
      </p:nvGrpSpPr>
      <p:grpSpPr>
        <a:xfrm>
          <a:off x="0" y="0"/>
          <a:ext cx="0" cy="0"/>
          <a:chOff x="0" y="0"/>
          <a:chExt cx="0" cy="0"/>
        </a:xfrm>
      </p:grpSpPr>
      <p:pic>
        <p:nvPicPr>
          <p:cNvPr id="33" name="Google Shape;33;p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4" name="Google Shape;34;p10"/>
          <p:cNvSpPr txBox="1"/>
          <p:nvPr>
            <p:ph type="title"/>
          </p:nvPr>
        </p:nvSpPr>
        <p:spPr>
          <a:xfrm>
            <a:off x="1144371" y="-78830"/>
            <a:ext cx="7548179" cy="5605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10"/>
          <p:cNvSpPr txBox="1"/>
          <p:nvPr>
            <p:ph idx="1" type="body"/>
          </p:nvPr>
        </p:nvSpPr>
        <p:spPr>
          <a:xfrm>
            <a:off x="1147379" y="814771"/>
            <a:ext cx="7539420" cy="3547021"/>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Content">
  <p:cSld name="Blank_Content">
    <p:spTree>
      <p:nvGrpSpPr>
        <p:cNvPr id="36" name="Shape 36"/>
        <p:cNvGrpSpPr/>
        <p:nvPr/>
      </p:nvGrpSpPr>
      <p:grpSpPr>
        <a:xfrm>
          <a:off x="0" y="0"/>
          <a:ext cx="0" cy="0"/>
          <a:chOff x="0" y="0"/>
          <a:chExt cx="0" cy="0"/>
        </a:xfrm>
      </p:grpSpPr>
      <p:pic>
        <p:nvPicPr>
          <p:cNvPr id="37" name="Google Shape;37;p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8" name="Google Shape;38;p11"/>
          <p:cNvSpPr txBox="1"/>
          <p:nvPr>
            <p:ph type="title"/>
          </p:nvPr>
        </p:nvSpPr>
        <p:spPr>
          <a:xfrm>
            <a:off x="805778" y="1"/>
            <a:ext cx="7548179" cy="560552"/>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 name="Google Shape;39;p11"/>
          <p:cNvSpPr txBox="1"/>
          <p:nvPr>
            <p:ph idx="1" type="body"/>
          </p:nvPr>
        </p:nvSpPr>
        <p:spPr>
          <a:xfrm>
            <a:off x="814537" y="814771"/>
            <a:ext cx="7539420" cy="3547021"/>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0" name="Shape 40"/>
        <p:cNvGrpSpPr/>
        <p:nvPr/>
      </p:nvGrpSpPr>
      <p:grpSpPr>
        <a:xfrm>
          <a:off x="0" y="0"/>
          <a:ext cx="0" cy="0"/>
          <a:chOff x="0" y="0"/>
          <a:chExt cx="0" cy="0"/>
        </a:xfrm>
      </p:grpSpPr>
      <p:sp>
        <p:nvSpPr>
          <p:cNvPr id="41" name="Google Shape;41;gd6ae5c8dae_0_434"/>
          <p:cNvSpPr txBox="1"/>
          <p:nvPr>
            <p:ph type="title"/>
          </p:nvPr>
        </p:nvSpPr>
        <p:spPr>
          <a:xfrm>
            <a:off x="628650" y="273844"/>
            <a:ext cx="7886700" cy="994200"/>
          </a:xfrm>
          <a:prstGeom prst="rect">
            <a:avLst/>
          </a:prstGeom>
          <a:solidFill>
            <a:schemeClr val="lt1"/>
          </a:solid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500"/>
              <a:buFont typeface="Verdana"/>
              <a:buNone/>
              <a:defRPr b="0" i="0" sz="3500" u="none" cap="none" strike="noStrike">
                <a:solidFill>
                  <a:srgbClr val="000000"/>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2" name="Google Shape;42;gd6ae5c8dae_0_434"/>
          <p:cNvSpPr txBox="1"/>
          <p:nvPr>
            <p:ph idx="1" type="body"/>
          </p:nvPr>
        </p:nvSpPr>
        <p:spPr>
          <a:xfrm>
            <a:off x="628650" y="1423781"/>
            <a:ext cx="7886700" cy="3445800"/>
          </a:xfrm>
          <a:prstGeom prst="rect">
            <a:avLst/>
          </a:prstGeom>
          <a:solidFill>
            <a:schemeClr val="lt1"/>
          </a:solid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atin typeface="Verdana"/>
                <a:ea typeface="Verdana"/>
                <a:cs typeface="Verdana"/>
                <a:sym typeface="Verdana"/>
              </a:defRPr>
            </a:lvl1pPr>
            <a:lvl2pPr indent="-342900" lvl="1" marL="914400" algn="l">
              <a:lnSpc>
                <a:spcPct val="90000"/>
              </a:lnSpc>
              <a:spcBef>
                <a:spcPts val="400"/>
              </a:spcBef>
              <a:spcAft>
                <a:spcPts val="0"/>
              </a:spcAft>
              <a:buClr>
                <a:schemeClr val="dk1"/>
              </a:buClr>
              <a:buSzPts val="1800"/>
              <a:buChar char="•"/>
              <a:defRPr b="1">
                <a:latin typeface="Verdana"/>
                <a:ea typeface="Verdana"/>
                <a:cs typeface="Verdana"/>
                <a:sym typeface="Verdana"/>
              </a:defRPr>
            </a:lvl2pPr>
            <a:lvl3pPr indent="-323850" lvl="2" marL="1371600" algn="l">
              <a:lnSpc>
                <a:spcPct val="90000"/>
              </a:lnSpc>
              <a:spcBef>
                <a:spcPts val="400"/>
              </a:spcBef>
              <a:spcAft>
                <a:spcPts val="0"/>
              </a:spcAft>
              <a:buClr>
                <a:schemeClr val="dk1"/>
              </a:buClr>
              <a:buSzPts val="1500"/>
              <a:buChar char="•"/>
              <a:defRPr>
                <a:latin typeface="Verdana"/>
                <a:ea typeface="Verdana"/>
                <a:cs typeface="Verdana"/>
                <a:sym typeface="Verdana"/>
              </a:defRPr>
            </a:lvl3pPr>
            <a:lvl4pPr indent="-317500" lvl="3" marL="1828800" algn="l">
              <a:lnSpc>
                <a:spcPct val="90000"/>
              </a:lnSpc>
              <a:spcBef>
                <a:spcPts val="400"/>
              </a:spcBef>
              <a:spcAft>
                <a:spcPts val="0"/>
              </a:spcAft>
              <a:buClr>
                <a:schemeClr val="dk1"/>
              </a:buClr>
              <a:buSzPts val="1400"/>
              <a:buChar char="•"/>
              <a:defRPr>
                <a:latin typeface="Verdana"/>
                <a:ea typeface="Verdana"/>
                <a:cs typeface="Verdana"/>
                <a:sym typeface="Verdana"/>
              </a:defRPr>
            </a:lvl4pPr>
            <a:lvl5pPr indent="-317500" lvl="4" marL="2286000" algn="l">
              <a:lnSpc>
                <a:spcPct val="90000"/>
              </a:lnSpc>
              <a:spcBef>
                <a:spcPts val="400"/>
              </a:spcBef>
              <a:spcAft>
                <a:spcPts val="0"/>
              </a:spcAft>
              <a:buClr>
                <a:schemeClr val="dk1"/>
              </a:buClr>
              <a:buSzPts val="1400"/>
              <a:buChar char="•"/>
              <a:defRPr>
                <a:latin typeface="Verdana"/>
                <a:ea typeface="Verdana"/>
                <a:cs typeface="Verdana"/>
                <a:sym typeface="Verdana"/>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0"/>
          </a:blip>
          <a:stretch>
            <a:fillRect/>
          </a:stretch>
        </a:blipFill>
      </p:bgPr>
    </p:bg>
    <p:spTree>
      <p:nvGrpSpPr>
        <p:cNvPr id="5" name="Shape 5"/>
        <p:cNvGrpSpPr/>
        <p:nvPr/>
      </p:nvGrpSpPr>
      <p:grpSpPr>
        <a:xfrm>
          <a:off x="0" y="0"/>
          <a:ext cx="0" cy="0"/>
          <a:chOff x="0" y="0"/>
          <a:chExt cx="0" cy="0"/>
        </a:xfrm>
      </p:grpSpPr>
      <p:sp>
        <p:nvSpPr>
          <p:cNvPr id="6" name="Google Shape;6;p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 name="Google Shape;7;p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p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 name="Google Shape;10;p4"/>
          <p:cNvSpPr txBox="1"/>
          <p:nvPr/>
        </p:nvSpPr>
        <p:spPr>
          <a:xfrm>
            <a:off x="457200" y="210636"/>
            <a:ext cx="8229600" cy="56055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Click to edit Master title style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huggingface.co"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scm.com/" TargetMode="External"/><Relationship Id="rId4" Type="http://schemas.openxmlformats.org/officeDocument/2006/relationships/hyperlink" Target="https://huggingface.co/blog/password-git-depreca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colab.research.google.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nsadawi/huggingface-cour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setosa.io/ev/image-kernels/" TargetMode="Externa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huggingface.co/"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4.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huggingface.co/docs/diffusers/en/tutorials/autopipelin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gdd85ad57fb_0_0"/>
          <p:cNvSpPr txBox="1"/>
          <p:nvPr>
            <p:ph type="ctrTitle"/>
          </p:nvPr>
        </p:nvSpPr>
        <p:spPr>
          <a:xfrm>
            <a:off x="3638800" y="-3850"/>
            <a:ext cx="5441100" cy="967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100"/>
              <a:buFont typeface="Arial"/>
              <a:buNone/>
            </a:pPr>
            <a:r>
              <a:rPr lang="en-US" sz="3000">
                <a:solidFill>
                  <a:srgbClr val="FFE599"/>
                </a:solidFill>
              </a:rPr>
              <a:t>Hugging Face Fundamentals for Machine Learning</a:t>
            </a:r>
            <a:endParaRPr sz="3000">
              <a:solidFill>
                <a:srgbClr val="FFE599"/>
              </a:solidFill>
            </a:endParaRPr>
          </a:p>
        </p:txBody>
      </p:sp>
      <p:sp>
        <p:nvSpPr>
          <p:cNvPr id="48" name="Google Shape;48;gdd85ad57fb_0_0"/>
          <p:cNvSpPr txBox="1"/>
          <p:nvPr>
            <p:ph idx="1" type="subTitle"/>
          </p:nvPr>
        </p:nvSpPr>
        <p:spPr>
          <a:xfrm>
            <a:off x="3748925" y="1244100"/>
            <a:ext cx="5284500" cy="2664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0000"/>
              </a:lnSpc>
              <a:spcBef>
                <a:spcPts val="0"/>
              </a:spcBef>
              <a:spcAft>
                <a:spcPts val="0"/>
              </a:spcAft>
              <a:buClr>
                <a:schemeClr val="dk1"/>
              </a:buClr>
              <a:buSzPts val="1100"/>
              <a:buNone/>
            </a:pPr>
            <a:r>
              <a:rPr lang="en-US" sz="3900">
                <a:solidFill>
                  <a:srgbClr val="3D3B49"/>
                </a:solidFill>
                <a:latin typeface="Arial"/>
                <a:ea typeface="Arial"/>
                <a:cs typeface="Arial"/>
                <a:sym typeface="Arial"/>
              </a:rPr>
              <a:t>Hugging Face Fundamentals for Machine Learning</a:t>
            </a:r>
            <a:endParaRPr sz="3900">
              <a:solidFill>
                <a:srgbClr val="3D3B49"/>
              </a:solidFill>
              <a:latin typeface="Arial"/>
              <a:ea typeface="Arial"/>
              <a:cs typeface="Arial"/>
              <a:sym typeface="Arial"/>
            </a:endParaRPr>
          </a:p>
          <a:p>
            <a:pPr indent="0" lvl="0" marL="0" rtl="0" algn="l">
              <a:lnSpc>
                <a:spcPct val="110000"/>
              </a:lnSpc>
              <a:spcBef>
                <a:spcPts val="0"/>
              </a:spcBef>
              <a:spcAft>
                <a:spcPts val="0"/>
              </a:spcAft>
              <a:buClr>
                <a:schemeClr val="dk1"/>
              </a:buClr>
              <a:buSzPts val="1100"/>
              <a:buFont typeface="Arial"/>
              <a:buNone/>
            </a:pPr>
            <a:r>
              <a:t/>
            </a:r>
            <a:endParaRPr sz="2300">
              <a:solidFill>
                <a:srgbClr val="3D3B49"/>
              </a:solidFill>
              <a:latin typeface="Arial"/>
              <a:ea typeface="Arial"/>
              <a:cs typeface="Arial"/>
              <a:sym typeface="Arial"/>
            </a:endParaRPr>
          </a:p>
          <a:p>
            <a:pPr indent="0" lvl="0" marL="0" rtl="0" algn="l">
              <a:lnSpc>
                <a:spcPct val="100000"/>
              </a:lnSpc>
              <a:spcBef>
                <a:spcPts val="0"/>
              </a:spcBef>
              <a:spcAft>
                <a:spcPts val="0"/>
              </a:spcAft>
              <a:buClr>
                <a:schemeClr val="dk1"/>
              </a:buClr>
              <a:buSzPts val="2800"/>
              <a:buNone/>
            </a:pPr>
            <a:r>
              <a:rPr lang="en-US" sz="2600">
                <a:solidFill>
                  <a:srgbClr val="741B47"/>
                </a:solidFill>
              </a:rPr>
              <a:t>Delivered by: Noureddin Sadawi, PhD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8a2ebb701_0_7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HF Spaces</a:t>
            </a:r>
            <a:endParaRPr>
              <a:solidFill>
                <a:srgbClr val="FFFFFF"/>
              </a:solidFill>
            </a:endParaRPr>
          </a:p>
        </p:txBody>
      </p:sp>
      <p:sp>
        <p:nvSpPr>
          <p:cNvPr id="106" name="Google Shape;106;g318a2ebb701_0_79"/>
          <p:cNvSpPr txBox="1"/>
          <p:nvPr>
            <p:ph idx="1" type="body"/>
          </p:nvPr>
        </p:nvSpPr>
        <p:spPr>
          <a:xfrm>
            <a:off x="1147377" y="814775"/>
            <a:ext cx="34245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Spaces allows you to easily create a git repository and connect it to hardware compute resources to allow people to use your ML applications on the web. </a:t>
            </a:r>
            <a:endParaRPr sz="1800"/>
          </a:p>
          <a:p>
            <a:pPr indent="-279400" lvl="0" marL="342900" rtl="0" algn="l">
              <a:lnSpc>
                <a:spcPct val="100000"/>
              </a:lnSpc>
              <a:spcBef>
                <a:spcPts val="700"/>
              </a:spcBef>
              <a:spcAft>
                <a:spcPts val="0"/>
              </a:spcAft>
              <a:buSzPts val="1800"/>
              <a:buFont typeface="Calibri"/>
              <a:buChar char="•"/>
            </a:pPr>
            <a:r>
              <a:rPr lang="en-US" sz="1800"/>
              <a:t>Often these are used to share demos with the ML community using open-source libraries, such as Gradio.</a:t>
            </a:r>
            <a:endParaRPr sz="1800"/>
          </a:p>
        </p:txBody>
      </p:sp>
      <p:pic>
        <p:nvPicPr>
          <p:cNvPr id="107" name="Google Shape;107;g318a2ebb701_0_79"/>
          <p:cNvPicPr preferRelativeResize="0"/>
          <p:nvPr/>
        </p:nvPicPr>
        <p:blipFill>
          <a:blip r:embed="rId3">
            <a:alphaModFix/>
          </a:blip>
          <a:stretch>
            <a:fillRect/>
          </a:stretch>
        </p:blipFill>
        <p:spPr>
          <a:xfrm>
            <a:off x="4674750" y="860000"/>
            <a:ext cx="3285149" cy="3470976"/>
          </a:xfrm>
          <a:prstGeom prst="rect">
            <a:avLst/>
          </a:prstGeom>
          <a:noFill/>
          <a:ln cap="flat" cmpd="sng" w="9525">
            <a:solidFill>
              <a:srgbClr val="7932FC"/>
            </a:solidFill>
            <a:prstDash val="solid"/>
            <a:round/>
            <a:headEnd len="sm" w="sm" type="none"/>
            <a:tailEnd len="sm" w="sm" type="none"/>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g31999852d9a_0_14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Audio Transcription</a:t>
            </a:r>
            <a:endParaRPr sz="3300"/>
          </a:p>
        </p:txBody>
      </p:sp>
      <p:sp>
        <p:nvSpPr>
          <p:cNvPr id="714" name="Google Shape;714;g31999852d9a_0_14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440"/>
              </a:spcBef>
              <a:spcAft>
                <a:spcPts val="0"/>
              </a:spcAft>
              <a:buSzPts val="2100"/>
              <a:buChar char="•"/>
            </a:pPr>
            <a:r>
              <a:rPr lang="en-US" sz="2100"/>
              <a:t>A common use case for audio based machine learning models is to transcribe human speech. </a:t>
            </a:r>
            <a:endParaRPr sz="2100"/>
          </a:p>
          <a:p>
            <a:pPr indent="-361950" lvl="0" marL="457200" rtl="0" algn="l">
              <a:lnSpc>
                <a:spcPct val="100000"/>
              </a:lnSpc>
              <a:spcBef>
                <a:spcPts val="0"/>
              </a:spcBef>
              <a:spcAft>
                <a:spcPts val="0"/>
              </a:spcAft>
              <a:buSzPts val="2100"/>
              <a:buChar char="•"/>
            </a:pPr>
            <a:r>
              <a:rPr lang="en-US" sz="2100"/>
              <a:t>Another use case is to detect different speakers during a conversation, this is known as diarization. </a:t>
            </a:r>
            <a:endParaRPr sz="2100"/>
          </a:p>
          <a:p>
            <a:pPr indent="-361950" lvl="0" marL="457200" rtl="0" algn="l">
              <a:lnSpc>
                <a:spcPct val="100000"/>
              </a:lnSpc>
              <a:spcBef>
                <a:spcPts val="0"/>
              </a:spcBef>
              <a:spcAft>
                <a:spcPts val="0"/>
              </a:spcAft>
              <a:buSzPts val="2100"/>
              <a:buChar char="•"/>
            </a:pPr>
            <a:r>
              <a:rPr lang="en-US" sz="2100"/>
              <a:t>To create a time-stamped transcription of a conversation, we need both these capabilities.</a:t>
            </a:r>
            <a:endParaRPr sz="21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31999852d9a_0_15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Diarisation and</a:t>
            </a:r>
            <a:r>
              <a:rPr lang="en-US" sz="3300"/>
              <a:t> Transcription</a:t>
            </a:r>
            <a:endParaRPr sz="3300"/>
          </a:p>
        </p:txBody>
      </p:sp>
      <p:sp>
        <p:nvSpPr>
          <p:cNvPr id="720" name="Google Shape;720;g31999852d9a_0_15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None/>
            </a:pPr>
            <a:r>
              <a:rPr lang="en-US" sz="2100"/>
              <a:t>Here we will combine two different machine learning models: </a:t>
            </a:r>
            <a:endParaRPr sz="2100"/>
          </a:p>
          <a:p>
            <a:pPr indent="-361950" lvl="0" marL="457200" rtl="0" algn="l">
              <a:lnSpc>
                <a:spcPct val="100000"/>
              </a:lnSpc>
              <a:spcBef>
                <a:spcPts val="440"/>
              </a:spcBef>
              <a:spcAft>
                <a:spcPts val="0"/>
              </a:spcAft>
              <a:buSzPts val="2100"/>
              <a:buChar char="•"/>
            </a:pPr>
            <a:r>
              <a:rPr lang="en-US" sz="2100"/>
              <a:t>Diarisation: Clustering audio features into different speakers. </a:t>
            </a:r>
            <a:endParaRPr sz="2100"/>
          </a:p>
          <a:p>
            <a:pPr indent="-361950" lvl="0" marL="457200" rtl="0" algn="l">
              <a:lnSpc>
                <a:spcPct val="100000"/>
              </a:lnSpc>
              <a:spcBef>
                <a:spcPts val="0"/>
              </a:spcBef>
              <a:spcAft>
                <a:spcPts val="0"/>
              </a:spcAft>
              <a:buSzPts val="2100"/>
              <a:buChar char="•"/>
            </a:pPr>
            <a:r>
              <a:rPr lang="en-US" sz="2100"/>
              <a:t>Transcription: Converting audio speech into text.</a:t>
            </a:r>
            <a:endParaRPr sz="21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31999852d9a_0_16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Diarisation and Transcription</a:t>
            </a:r>
            <a:endParaRPr sz="3300"/>
          </a:p>
        </p:txBody>
      </p:sp>
      <p:sp>
        <p:nvSpPr>
          <p:cNvPr id="726" name="Google Shape;726;g31999852d9a_0_16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47650" lvl="0" marL="171450" rtl="0" algn="l">
              <a:lnSpc>
                <a:spcPct val="100000"/>
              </a:lnSpc>
              <a:spcBef>
                <a:spcPts val="440"/>
              </a:spcBef>
              <a:spcAft>
                <a:spcPts val="0"/>
              </a:spcAft>
              <a:buSzPts val="2100"/>
              <a:buChar char="•"/>
            </a:pPr>
            <a:r>
              <a:rPr lang="en-US" sz="2100"/>
              <a:t>Using both of these models we can first timestamp and identify the different speakers in the conversation, and then use those timestamps to transcribe the audio per speaker. </a:t>
            </a:r>
            <a:endParaRPr sz="2100"/>
          </a:p>
          <a:p>
            <a:pPr indent="-247650" lvl="0" marL="171450" rtl="0" algn="l">
              <a:lnSpc>
                <a:spcPct val="100000"/>
              </a:lnSpc>
              <a:spcBef>
                <a:spcPts val="0"/>
              </a:spcBef>
              <a:spcAft>
                <a:spcPts val="0"/>
              </a:spcAft>
              <a:buSzPts val="2100"/>
              <a:buChar char="•"/>
            </a:pPr>
            <a:r>
              <a:rPr lang="en-US" sz="2100"/>
              <a:t>This means we’ll use two separate models, a diarisation model to detect speaker timestamps and then a transcription model to transcribe the timestamped audio.</a:t>
            </a:r>
            <a:endParaRPr sz="2100"/>
          </a:p>
          <a:p>
            <a:pPr indent="-247650" lvl="0" marL="171450" rtl="0" algn="l">
              <a:lnSpc>
                <a:spcPct val="100000"/>
              </a:lnSpc>
              <a:spcBef>
                <a:spcPts val="0"/>
              </a:spcBef>
              <a:spcAft>
                <a:spcPts val="0"/>
              </a:spcAft>
              <a:buSzPts val="2100"/>
              <a:buChar char="•"/>
            </a:pPr>
            <a:r>
              <a:rPr lang="en-US" sz="2100"/>
              <a:t>This will be a more realistic example of combining models and tools from Hugging Face to create a custom solution. </a:t>
            </a:r>
            <a:endParaRPr sz="2100"/>
          </a:p>
          <a:p>
            <a:pPr indent="-247650" lvl="0" marL="171450" rtl="0" algn="l">
              <a:lnSpc>
                <a:spcPct val="100000"/>
              </a:lnSpc>
              <a:spcBef>
                <a:spcPts val="0"/>
              </a:spcBef>
              <a:spcAft>
                <a:spcPts val="0"/>
              </a:spcAft>
              <a:buSzPts val="2100"/>
              <a:buChar char="•"/>
            </a:pPr>
            <a:r>
              <a:rPr lang="en-US" sz="2100"/>
              <a:t>You’ll often have to do this if the exact pipeline for your particular project isn’t available!</a:t>
            </a:r>
            <a:endParaRPr sz="21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31999852d9a_0_16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Diarisation and Transcription</a:t>
            </a:r>
            <a:endParaRPr sz="3300"/>
          </a:p>
        </p:txBody>
      </p:sp>
      <p:pic>
        <p:nvPicPr>
          <p:cNvPr id="732" name="Google Shape;732;g31999852d9a_0_168"/>
          <p:cNvPicPr preferRelativeResize="0"/>
          <p:nvPr/>
        </p:nvPicPr>
        <p:blipFill>
          <a:blip r:embed="rId3">
            <a:alphaModFix/>
          </a:blip>
          <a:stretch>
            <a:fillRect/>
          </a:stretch>
        </p:blipFill>
        <p:spPr>
          <a:xfrm>
            <a:off x="1179700" y="835550"/>
            <a:ext cx="6777052" cy="35490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31999852d9a_0_17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Demo: </a:t>
            </a:r>
            <a:r>
              <a:rPr lang="en-US" sz="3300"/>
              <a:t>Diarisation and Transcription</a:t>
            </a:r>
            <a:endParaRPr sz="3300"/>
          </a:p>
        </p:txBody>
      </p:sp>
      <p:sp>
        <p:nvSpPr>
          <p:cNvPr id="738" name="Google Shape;738;g31999852d9a_0_174"/>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47650" lvl="0" marL="171450" rtl="0" algn="l">
              <a:lnSpc>
                <a:spcPct val="100000"/>
              </a:lnSpc>
              <a:spcBef>
                <a:spcPts val="440"/>
              </a:spcBef>
              <a:spcAft>
                <a:spcPts val="0"/>
              </a:spcAft>
              <a:buClr>
                <a:srgbClr val="000000"/>
              </a:buClr>
              <a:buSzPts val="2100"/>
              <a:buChar char="•"/>
            </a:pPr>
            <a:r>
              <a:rPr lang="en-US" sz="2100">
                <a:solidFill>
                  <a:srgbClr val="000000"/>
                </a:solidFill>
              </a:rPr>
              <a:t>The Audio-Transcription Jupyter Notebook.</a:t>
            </a:r>
            <a:endParaRPr sz="2100">
              <a:solidFill>
                <a:srgbClr val="000000"/>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31999852d9a_0_17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Audio Generation</a:t>
            </a:r>
            <a:endParaRPr sz="3300"/>
          </a:p>
        </p:txBody>
      </p:sp>
      <p:sp>
        <p:nvSpPr>
          <p:cNvPr id="744" name="Google Shape;744;g31999852d9a_0_17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54000" lvl="0" marL="171450" rtl="0" algn="l">
              <a:lnSpc>
                <a:spcPct val="100000"/>
              </a:lnSpc>
              <a:spcBef>
                <a:spcPts val="440"/>
              </a:spcBef>
              <a:spcAft>
                <a:spcPts val="0"/>
              </a:spcAft>
              <a:buSzPts val="2200"/>
              <a:buChar char="•"/>
            </a:pPr>
            <a:r>
              <a:rPr lang="en-US"/>
              <a:t>Some of the latest advancements in audio based machine learning is the ability to generate audio.</a:t>
            </a:r>
            <a:endParaRPr/>
          </a:p>
          <a:p>
            <a:pPr indent="-254000" lvl="0" marL="171450" rtl="0" algn="l">
              <a:lnSpc>
                <a:spcPct val="100000"/>
              </a:lnSpc>
              <a:spcBef>
                <a:spcPts val="0"/>
              </a:spcBef>
              <a:spcAft>
                <a:spcPts val="0"/>
              </a:spcAft>
              <a:buSzPts val="2200"/>
              <a:buChar char="•"/>
            </a:pPr>
            <a:r>
              <a:rPr lang="en-US"/>
              <a:t>An example is to generate speech from text. </a:t>
            </a:r>
            <a:endParaRPr/>
          </a:p>
          <a:p>
            <a:pPr indent="-254000" lvl="0" marL="171450" rtl="0" algn="l">
              <a:lnSpc>
                <a:spcPct val="100000"/>
              </a:lnSpc>
              <a:spcBef>
                <a:spcPts val="0"/>
              </a:spcBef>
              <a:spcAft>
                <a:spcPts val="0"/>
              </a:spcAft>
              <a:buSzPts val="2200"/>
              <a:buChar char="•"/>
            </a:pPr>
            <a:r>
              <a:rPr lang="en-US"/>
              <a:t>Here we will explore how Hugging Face makes it easy to generate audio from an open-source text to speech model!</a:t>
            </a:r>
            <a:endParaRPr/>
          </a:p>
          <a:p>
            <a:pPr indent="-254000" lvl="0" marL="171450" rtl="0" algn="l">
              <a:lnSpc>
                <a:spcPct val="100000"/>
              </a:lnSpc>
              <a:spcBef>
                <a:spcPts val="0"/>
              </a:spcBef>
              <a:spcAft>
                <a:spcPts val="0"/>
              </a:spcAft>
              <a:buSzPts val="2200"/>
              <a:buChar char="•"/>
            </a:pPr>
            <a:r>
              <a:rPr b="1" lang="en-US"/>
              <a:t>Note:</a:t>
            </a:r>
            <a:r>
              <a:rPr lang="en-US"/>
              <a:t> We’ll be using the bark-small model from Suno, this is a small text-to-speech model with reasonable results.</a:t>
            </a:r>
            <a:endParaRPr/>
          </a:p>
          <a:p>
            <a:pPr indent="-254000" lvl="0" marL="171450" rtl="0" algn="l">
              <a:lnSpc>
                <a:spcPct val="100000"/>
              </a:lnSpc>
              <a:spcBef>
                <a:spcPts val="0"/>
              </a:spcBef>
              <a:spcAft>
                <a:spcPts val="0"/>
              </a:spcAft>
              <a:buSzPts val="2200"/>
              <a:buChar char="•"/>
            </a:pPr>
            <a:r>
              <a:rPr lang="en-US"/>
              <a:t>It’s still over 1GB in size!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31999852d9a_0_18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600"/>
              <a:buNone/>
            </a:pPr>
            <a:r>
              <a:rPr lang="en-US" sz="3300">
                <a:solidFill>
                  <a:schemeClr val="lt1"/>
                </a:solidFill>
              </a:rPr>
              <a:t>Demo: </a:t>
            </a:r>
            <a:r>
              <a:rPr lang="en-US" sz="3300">
                <a:solidFill>
                  <a:schemeClr val="lt1"/>
                </a:solidFill>
              </a:rPr>
              <a:t>Audio Generation</a:t>
            </a:r>
            <a:endParaRPr sz="3300"/>
          </a:p>
        </p:txBody>
      </p:sp>
      <p:sp>
        <p:nvSpPr>
          <p:cNvPr id="750" name="Google Shape;750;g31999852d9a_0_186"/>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47650" lvl="0" marL="171450" rtl="0" algn="l">
              <a:lnSpc>
                <a:spcPct val="100000"/>
              </a:lnSpc>
              <a:spcBef>
                <a:spcPts val="440"/>
              </a:spcBef>
              <a:spcAft>
                <a:spcPts val="0"/>
              </a:spcAft>
              <a:buClr>
                <a:srgbClr val="000000"/>
              </a:buClr>
              <a:buSzPts val="2100"/>
              <a:buChar char="•"/>
            </a:pPr>
            <a:r>
              <a:rPr lang="en-US" sz="2100">
                <a:solidFill>
                  <a:srgbClr val="000000"/>
                </a:solidFill>
              </a:rPr>
              <a:t>The</a:t>
            </a:r>
            <a:r>
              <a:rPr lang="en-US" sz="2100">
                <a:solidFill>
                  <a:srgbClr val="000000"/>
                </a:solidFill>
              </a:rPr>
              <a:t> </a:t>
            </a:r>
            <a:r>
              <a:rPr lang="en-US" sz="2100">
                <a:solidFill>
                  <a:srgbClr val="000000"/>
                </a:solidFill>
              </a:rPr>
              <a:t>Audio-Generation</a:t>
            </a:r>
            <a:r>
              <a:rPr lang="en-US" sz="2100">
                <a:solidFill>
                  <a:srgbClr val="000000"/>
                </a:solidFill>
              </a:rPr>
              <a:t> Jupyter Notebook.</a:t>
            </a:r>
            <a:endParaRPr sz="2100">
              <a:solidFill>
                <a:srgbClr val="000000"/>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de2818926c_0_0"/>
          <p:cNvSpPr txBox="1"/>
          <p:nvPr>
            <p:ph idx="4294967295"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756" name="Google Shape;756;gde2818926c_0_0"/>
          <p:cNvPicPr preferRelativeResize="0"/>
          <p:nvPr/>
        </p:nvPicPr>
        <p:blipFill rotWithShape="1">
          <a:blip r:embed="rId3">
            <a:alphaModFix/>
          </a:blip>
          <a:srcRect b="0" l="0" r="0" t="0"/>
          <a:stretch/>
        </p:blipFill>
        <p:spPr>
          <a:xfrm>
            <a:off x="1804825" y="1053250"/>
            <a:ext cx="5537476" cy="31642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18a2ebb701_0_8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Open Source Libraries</a:t>
            </a:r>
            <a:endParaRPr>
              <a:solidFill>
                <a:srgbClr val="FFFFFF"/>
              </a:solidFill>
            </a:endParaRPr>
          </a:p>
        </p:txBody>
      </p:sp>
      <p:sp>
        <p:nvSpPr>
          <p:cNvPr id="113" name="Google Shape;113;g318a2ebb701_0_8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Hugging Face creates, manages and documents many open source libraries that are popular the ML space, such as: </a:t>
            </a:r>
            <a:endParaRPr sz="1800"/>
          </a:p>
          <a:p>
            <a:pPr indent="-342900" lvl="1" marL="914400" rtl="0" algn="l">
              <a:lnSpc>
                <a:spcPct val="100000"/>
              </a:lnSpc>
              <a:spcBef>
                <a:spcPts val="700"/>
              </a:spcBef>
              <a:spcAft>
                <a:spcPts val="0"/>
              </a:spcAft>
              <a:buSzPts val="1800"/>
              <a:buFont typeface="Calibri"/>
              <a:buChar char="•"/>
            </a:pPr>
            <a:r>
              <a:rPr lang="en-US" sz="1800"/>
              <a:t>Transformers </a:t>
            </a:r>
            <a:endParaRPr sz="1800"/>
          </a:p>
          <a:p>
            <a:pPr indent="-342900" lvl="1" marL="914400" rtl="0" algn="l">
              <a:lnSpc>
                <a:spcPct val="100000"/>
              </a:lnSpc>
              <a:spcBef>
                <a:spcPts val="700"/>
              </a:spcBef>
              <a:spcAft>
                <a:spcPts val="0"/>
              </a:spcAft>
              <a:buSzPts val="1800"/>
              <a:buFont typeface="Calibri"/>
              <a:buChar char="•"/>
            </a:pPr>
            <a:r>
              <a:rPr lang="en-US" sz="1800"/>
              <a:t>Diffusers </a:t>
            </a:r>
            <a:endParaRPr sz="1800"/>
          </a:p>
          <a:p>
            <a:pPr indent="-342900" lvl="1" marL="914400" rtl="0" algn="l">
              <a:lnSpc>
                <a:spcPct val="100000"/>
              </a:lnSpc>
              <a:spcBef>
                <a:spcPts val="700"/>
              </a:spcBef>
              <a:spcAft>
                <a:spcPts val="0"/>
              </a:spcAft>
              <a:buSzPts val="1800"/>
              <a:buFont typeface="Calibri"/>
              <a:buChar char="•"/>
            </a:pPr>
            <a:r>
              <a:rPr lang="en-US" sz="1800"/>
              <a:t>Gradio </a:t>
            </a:r>
            <a:endParaRPr sz="1800"/>
          </a:p>
          <a:p>
            <a:pPr indent="-342900" lvl="1" marL="914400" rtl="0" algn="l">
              <a:lnSpc>
                <a:spcPct val="100000"/>
              </a:lnSpc>
              <a:spcBef>
                <a:spcPts val="700"/>
              </a:spcBef>
              <a:spcAft>
                <a:spcPts val="0"/>
              </a:spcAft>
              <a:buSzPts val="1800"/>
              <a:buFont typeface="Calibri"/>
              <a:buChar char="•"/>
            </a:pPr>
            <a:r>
              <a:rPr lang="en-US" sz="1800"/>
              <a:t>Accelerate </a:t>
            </a:r>
            <a:endParaRPr sz="1800"/>
          </a:p>
          <a:p>
            <a:pPr indent="-342900" lvl="1" marL="914400" rtl="0" algn="l">
              <a:lnSpc>
                <a:spcPct val="100000"/>
              </a:lnSpc>
              <a:spcBef>
                <a:spcPts val="700"/>
              </a:spcBef>
              <a:spcAft>
                <a:spcPts val="0"/>
              </a:spcAft>
              <a:buSzPts val="1800"/>
              <a:buFont typeface="Calibri"/>
              <a:buChar char="•"/>
            </a:pPr>
            <a:r>
              <a:rPr lang="en-US" sz="1800"/>
              <a:t>Many more!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18a2ebb701_0_93"/>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Open Source Libraries</a:t>
            </a:r>
            <a:endParaRPr>
              <a:solidFill>
                <a:srgbClr val="FFFFFF"/>
              </a:solidFill>
            </a:endParaRPr>
          </a:p>
        </p:txBody>
      </p:sp>
      <p:sp>
        <p:nvSpPr>
          <p:cNvPr id="119" name="Google Shape;119;g318a2ebb701_0_93"/>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b="1" lang="en-US" sz="1800"/>
              <a:t>Transformers:</a:t>
            </a:r>
            <a:r>
              <a:rPr lang="en-US" sz="1800"/>
              <a:t> Helps you run pretrained transformers models (most often LLMs or Text models). </a:t>
            </a:r>
            <a:endParaRPr sz="1800"/>
          </a:p>
          <a:p>
            <a:pPr indent="-279400" lvl="0" marL="342900" rtl="0" algn="l">
              <a:lnSpc>
                <a:spcPct val="100000"/>
              </a:lnSpc>
              <a:spcBef>
                <a:spcPts val="700"/>
              </a:spcBef>
              <a:spcAft>
                <a:spcPts val="0"/>
              </a:spcAft>
              <a:buSzPts val="1800"/>
              <a:buFont typeface="Calibri"/>
              <a:buChar char="•"/>
            </a:pPr>
            <a:r>
              <a:rPr b="1" lang="en-US" sz="1800"/>
              <a:t>Diffusers:</a:t>
            </a:r>
            <a:r>
              <a:rPr lang="en-US" sz="1800"/>
              <a:t> Meant for diffusion based models (often Text-to-Image models). </a:t>
            </a:r>
            <a:endParaRPr sz="1800"/>
          </a:p>
          <a:p>
            <a:pPr indent="-279400" lvl="0" marL="342900" rtl="0" algn="l">
              <a:lnSpc>
                <a:spcPct val="100000"/>
              </a:lnSpc>
              <a:spcBef>
                <a:spcPts val="700"/>
              </a:spcBef>
              <a:spcAft>
                <a:spcPts val="0"/>
              </a:spcAft>
              <a:buSzPts val="1800"/>
              <a:buFont typeface="Calibri"/>
              <a:buChar char="•"/>
            </a:pPr>
            <a:r>
              <a:rPr b="1" lang="en-US" sz="1800"/>
              <a:t>Gradio:</a:t>
            </a:r>
            <a:r>
              <a:rPr lang="en-US" sz="1800"/>
              <a:t> Easily create GUIs for ML applications, often used in HF Spaces.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18a2ebb701_0_9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Sign up</a:t>
            </a:r>
            <a:endParaRPr>
              <a:solidFill>
                <a:srgbClr val="FFFFFF"/>
              </a:solidFill>
            </a:endParaRPr>
          </a:p>
        </p:txBody>
      </p:sp>
      <p:sp>
        <p:nvSpPr>
          <p:cNvPr id="125" name="Google Shape;125;g318a2ebb701_0_99"/>
          <p:cNvSpPr txBox="1"/>
          <p:nvPr>
            <p:ph idx="1" type="body"/>
          </p:nvPr>
        </p:nvSpPr>
        <p:spPr>
          <a:xfrm>
            <a:off x="1147377" y="814775"/>
            <a:ext cx="36204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Creating a Hugging Face account is straightforward, simply go to:</a:t>
            </a:r>
            <a:endParaRPr sz="1800"/>
          </a:p>
          <a:p>
            <a:pPr indent="-279400" lvl="0" marL="342900" rtl="0" algn="l">
              <a:lnSpc>
                <a:spcPct val="100000"/>
              </a:lnSpc>
              <a:spcBef>
                <a:spcPts val="700"/>
              </a:spcBef>
              <a:spcAft>
                <a:spcPts val="0"/>
              </a:spcAft>
              <a:buSzPts val="1800"/>
              <a:buFont typeface="Calibri"/>
              <a:buChar char="•"/>
            </a:pPr>
            <a:r>
              <a:rPr lang="en-US" sz="1800"/>
              <a:t> </a:t>
            </a:r>
            <a:r>
              <a:rPr lang="en-US" sz="1800" u="sng">
                <a:solidFill>
                  <a:schemeClr val="hlink"/>
                </a:solidFill>
                <a:hlinkClick r:id="rId3"/>
              </a:rPr>
              <a:t>https://huggingface.co</a:t>
            </a:r>
            <a:r>
              <a:rPr lang="en-US" sz="1800"/>
              <a:t>  </a:t>
            </a:r>
            <a:endParaRPr sz="1800"/>
          </a:p>
          <a:p>
            <a:pPr indent="-279400" lvl="0" marL="342900" rtl="0" algn="l">
              <a:lnSpc>
                <a:spcPct val="100000"/>
              </a:lnSpc>
              <a:spcBef>
                <a:spcPts val="700"/>
              </a:spcBef>
              <a:spcAft>
                <a:spcPts val="0"/>
              </a:spcAft>
              <a:buSzPts val="1800"/>
              <a:buFont typeface="Calibri"/>
              <a:buChar char="•"/>
            </a:pPr>
            <a:r>
              <a:rPr lang="en-US" sz="1800"/>
              <a:t>Then select “Sign Up” on the top navigation bar and provide an email address.</a:t>
            </a:r>
            <a:endParaRPr sz="1800"/>
          </a:p>
          <a:p>
            <a:pPr indent="-279400" lvl="0" marL="342900" rtl="0" algn="l">
              <a:lnSpc>
                <a:spcPct val="100000"/>
              </a:lnSpc>
              <a:spcBef>
                <a:spcPts val="700"/>
              </a:spcBef>
              <a:spcAft>
                <a:spcPts val="0"/>
              </a:spcAft>
              <a:buSzPts val="1800"/>
              <a:buChar char="•"/>
            </a:pPr>
            <a:r>
              <a:rPr lang="en-US" sz="1800"/>
              <a:t>Upon creating a new account you will see </a:t>
            </a:r>
            <a:endParaRPr sz="1800"/>
          </a:p>
        </p:txBody>
      </p:sp>
      <p:pic>
        <p:nvPicPr>
          <p:cNvPr id="126" name="Google Shape;126;g318a2ebb701_0_99"/>
          <p:cNvPicPr preferRelativeResize="0"/>
          <p:nvPr/>
        </p:nvPicPr>
        <p:blipFill>
          <a:blip r:embed="rId4">
            <a:alphaModFix/>
          </a:blip>
          <a:stretch>
            <a:fillRect/>
          </a:stretch>
        </p:blipFill>
        <p:spPr>
          <a:xfrm>
            <a:off x="5274352" y="814775"/>
            <a:ext cx="2702398" cy="3546900"/>
          </a:xfrm>
          <a:prstGeom prst="rect">
            <a:avLst/>
          </a:prstGeom>
          <a:noFill/>
          <a:ln cap="flat" cmpd="sng" w="9525">
            <a:solidFill>
              <a:srgbClr val="7932FC"/>
            </a:solidFill>
            <a:prstDash val="solid"/>
            <a:round/>
            <a:headEnd len="sm" w="sm" type="none"/>
            <a:tailEnd len="sm" w="sm" type="none"/>
          </a:ln>
        </p:spPr>
      </p:pic>
      <p:sp>
        <p:nvSpPr>
          <p:cNvPr id="127" name="Google Shape;127;g318a2ebb701_0_99"/>
          <p:cNvSpPr/>
          <p:nvPr/>
        </p:nvSpPr>
        <p:spPr>
          <a:xfrm>
            <a:off x="2928200" y="3058950"/>
            <a:ext cx="2215200" cy="26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318a2ebb701_0_10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Note</a:t>
            </a:r>
            <a:endParaRPr>
              <a:solidFill>
                <a:srgbClr val="FFFFFF"/>
              </a:solidFill>
            </a:endParaRPr>
          </a:p>
        </p:txBody>
      </p:sp>
      <p:sp>
        <p:nvSpPr>
          <p:cNvPr id="133" name="Google Shape;133;g318a2ebb701_0_10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To fully utilize a Hugging Face model repository, you should already have an understanding of git and have it installed at your computer. </a:t>
            </a:r>
            <a:endParaRPr sz="1800"/>
          </a:p>
          <a:p>
            <a:pPr indent="-279400" lvl="0" marL="342900" rtl="0" algn="l">
              <a:lnSpc>
                <a:spcPct val="100000"/>
              </a:lnSpc>
              <a:spcBef>
                <a:spcPts val="700"/>
              </a:spcBef>
              <a:spcAft>
                <a:spcPts val="0"/>
              </a:spcAft>
              <a:buSzPts val="1800"/>
              <a:buFont typeface="Calibri"/>
              <a:buChar char="•"/>
            </a:pPr>
            <a:r>
              <a:rPr lang="en-US" sz="1800"/>
              <a:t>You can install it from: </a:t>
            </a:r>
            <a:r>
              <a:rPr lang="en-US" sz="1800" u="sng">
                <a:solidFill>
                  <a:schemeClr val="hlink"/>
                </a:solidFill>
                <a:hlinkClick r:id="rId3"/>
              </a:rPr>
              <a:t>https://git-scm.com/</a:t>
            </a:r>
            <a:endParaRPr sz="1800"/>
          </a:p>
          <a:p>
            <a:pPr indent="-279400" lvl="0" marL="342900" rtl="0" algn="l">
              <a:lnSpc>
                <a:spcPct val="100000"/>
              </a:lnSpc>
              <a:spcBef>
                <a:spcPts val="700"/>
              </a:spcBef>
              <a:spcAft>
                <a:spcPts val="0"/>
              </a:spcAft>
              <a:buSzPts val="1800"/>
              <a:buFont typeface="Calibri"/>
              <a:buChar char="•"/>
            </a:pPr>
            <a:r>
              <a:rPr lang="en-US" sz="1800"/>
              <a:t>For useful information on how to set your HF token with git, check out: </a:t>
            </a:r>
            <a:r>
              <a:rPr lang="en-US" sz="1800" u="sng">
                <a:solidFill>
                  <a:schemeClr val="hlink"/>
                </a:solidFill>
                <a:hlinkClick r:id="rId4"/>
              </a:rPr>
              <a:t>https://huggingface.co/blog/password-git-deprecation</a:t>
            </a:r>
            <a:r>
              <a:rPr lang="en-US" sz="1800"/>
              <a:t>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18a2ebb701_0_12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Hands-on</a:t>
            </a:r>
            <a:endParaRPr>
              <a:solidFill>
                <a:srgbClr val="FFFFFF"/>
              </a:solidFill>
            </a:endParaRPr>
          </a:p>
        </p:txBody>
      </p:sp>
      <p:sp>
        <p:nvSpPr>
          <p:cNvPr id="139" name="Google Shape;139;g318a2ebb701_0_12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Let’s do the following: </a:t>
            </a:r>
            <a:endParaRPr sz="1800"/>
          </a:p>
          <a:p>
            <a:pPr indent="-342900" lvl="1" marL="914400" rtl="0" algn="l">
              <a:lnSpc>
                <a:spcPct val="100000"/>
              </a:lnSpc>
              <a:spcBef>
                <a:spcPts val="700"/>
              </a:spcBef>
              <a:spcAft>
                <a:spcPts val="0"/>
              </a:spcAft>
              <a:buSzPts val="1800"/>
              <a:buFont typeface="Calibri"/>
              <a:buChar char="•"/>
            </a:pPr>
            <a:r>
              <a:rPr lang="en-US" sz="1800"/>
              <a:t>Create an Account </a:t>
            </a:r>
            <a:endParaRPr sz="1800"/>
          </a:p>
          <a:p>
            <a:pPr indent="-342900" lvl="1" marL="914400" rtl="0" algn="l">
              <a:lnSpc>
                <a:spcPct val="100000"/>
              </a:lnSpc>
              <a:spcBef>
                <a:spcPts val="700"/>
              </a:spcBef>
              <a:spcAft>
                <a:spcPts val="0"/>
              </a:spcAft>
              <a:buSzPts val="1800"/>
              <a:buFont typeface="Calibri"/>
              <a:buChar char="•"/>
            </a:pPr>
            <a:r>
              <a:rPr lang="en-US" sz="1800"/>
              <a:t>Create a new Model repository </a:t>
            </a:r>
            <a:endParaRPr sz="1800"/>
          </a:p>
          <a:p>
            <a:pPr indent="-342900" lvl="1" marL="914400" rtl="0" algn="l">
              <a:lnSpc>
                <a:spcPct val="100000"/>
              </a:lnSpc>
              <a:spcBef>
                <a:spcPts val="700"/>
              </a:spcBef>
              <a:spcAft>
                <a:spcPts val="0"/>
              </a:spcAft>
              <a:buSzPts val="1800"/>
              <a:buFont typeface="Calibri"/>
              <a:buChar char="•"/>
            </a:pPr>
            <a:r>
              <a:rPr lang="en-US" sz="1800"/>
              <a:t>Create a new Hugging Face Token </a:t>
            </a:r>
            <a:endParaRPr sz="1800"/>
          </a:p>
          <a:p>
            <a:pPr indent="-342900" lvl="1" marL="914400" rtl="0" algn="l">
              <a:lnSpc>
                <a:spcPct val="100000"/>
              </a:lnSpc>
              <a:spcBef>
                <a:spcPts val="700"/>
              </a:spcBef>
              <a:spcAft>
                <a:spcPts val="0"/>
              </a:spcAft>
              <a:buSzPts val="1800"/>
              <a:buFont typeface="Calibri"/>
              <a:buChar char="•"/>
            </a:pPr>
            <a:r>
              <a:rPr lang="en-US" sz="1800"/>
              <a:t>Clone the repository locally using an Hugging Face Token </a:t>
            </a:r>
            <a:endParaRPr sz="1800"/>
          </a:p>
          <a:p>
            <a:pPr indent="-342900" lvl="1" marL="914400" rtl="0" algn="l">
              <a:lnSpc>
                <a:spcPct val="100000"/>
              </a:lnSpc>
              <a:spcBef>
                <a:spcPts val="700"/>
              </a:spcBef>
              <a:spcAft>
                <a:spcPts val="0"/>
              </a:spcAft>
              <a:buSzPts val="1800"/>
              <a:buFont typeface="Calibri"/>
              <a:buChar char="•"/>
            </a:pPr>
            <a:r>
              <a:rPr lang="en-US" sz="1800"/>
              <a:t>Add files locally </a:t>
            </a:r>
            <a:endParaRPr sz="1800"/>
          </a:p>
          <a:p>
            <a:pPr indent="-342900" lvl="1" marL="914400" rtl="0" algn="l">
              <a:lnSpc>
                <a:spcPct val="100000"/>
              </a:lnSpc>
              <a:spcBef>
                <a:spcPts val="700"/>
              </a:spcBef>
              <a:spcAft>
                <a:spcPts val="0"/>
              </a:spcAft>
              <a:buSzPts val="1800"/>
              <a:buFont typeface="Calibri"/>
              <a:buChar char="•"/>
            </a:pPr>
            <a:r>
              <a:rPr lang="en-US" sz="1800"/>
              <a:t>Push our changes to Hugging Face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18a2ebb701_0_15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Open Source Libraries and Docs</a:t>
            </a:r>
            <a:endParaRPr>
              <a:solidFill>
                <a:srgbClr val="FFFFFF"/>
              </a:solidFill>
            </a:endParaRPr>
          </a:p>
        </p:txBody>
      </p:sp>
      <p:pic>
        <p:nvPicPr>
          <p:cNvPr id="145" name="Google Shape;145;g318a2ebb701_0_150"/>
          <p:cNvPicPr preferRelativeResize="0"/>
          <p:nvPr/>
        </p:nvPicPr>
        <p:blipFill>
          <a:blip r:embed="rId3">
            <a:alphaModFix/>
          </a:blip>
          <a:stretch>
            <a:fillRect/>
          </a:stretch>
        </p:blipFill>
        <p:spPr>
          <a:xfrm>
            <a:off x="1225100" y="1589475"/>
            <a:ext cx="3179599" cy="2728241"/>
          </a:xfrm>
          <a:prstGeom prst="rect">
            <a:avLst/>
          </a:prstGeom>
          <a:noFill/>
          <a:ln cap="flat" cmpd="sng" w="19050">
            <a:solidFill>
              <a:srgbClr val="7932FC"/>
            </a:solidFill>
            <a:prstDash val="solid"/>
            <a:round/>
            <a:headEnd len="sm" w="sm" type="none"/>
            <a:tailEnd len="sm" w="sm" type="none"/>
          </a:ln>
        </p:spPr>
      </p:pic>
      <p:pic>
        <p:nvPicPr>
          <p:cNvPr id="146" name="Google Shape;146;g318a2ebb701_0_150"/>
          <p:cNvPicPr preferRelativeResize="0"/>
          <p:nvPr/>
        </p:nvPicPr>
        <p:blipFill>
          <a:blip r:embed="rId4">
            <a:alphaModFix/>
          </a:blip>
          <a:stretch>
            <a:fillRect/>
          </a:stretch>
        </p:blipFill>
        <p:spPr>
          <a:xfrm>
            <a:off x="4510368" y="1589937"/>
            <a:ext cx="3369982" cy="2728250"/>
          </a:xfrm>
          <a:prstGeom prst="rect">
            <a:avLst/>
          </a:prstGeom>
          <a:noFill/>
          <a:ln cap="flat" cmpd="sng" w="19050">
            <a:solidFill>
              <a:srgbClr val="7932FC"/>
            </a:solidFill>
            <a:prstDash val="solid"/>
            <a:round/>
            <a:headEnd len="sm" w="sm" type="none"/>
            <a:tailEnd len="sm" w="sm" type="none"/>
          </a:ln>
        </p:spPr>
      </p:pic>
      <p:sp>
        <p:nvSpPr>
          <p:cNvPr id="147" name="Google Shape;147;g318a2ebb701_0_150"/>
          <p:cNvSpPr txBox="1"/>
          <p:nvPr>
            <p:ph idx="1" type="body"/>
          </p:nvPr>
        </p:nvSpPr>
        <p:spPr>
          <a:xfrm>
            <a:off x="1147375" y="814772"/>
            <a:ext cx="6839700" cy="9942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Python implementation is on github and models and their docs are on HF.</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18a2ebb701_0_12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Hands-on</a:t>
            </a:r>
            <a:endParaRPr>
              <a:solidFill>
                <a:srgbClr val="FFFFFF"/>
              </a:solidFill>
            </a:endParaRPr>
          </a:p>
        </p:txBody>
      </p:sp>
      <p:sp>
        <p:nvSpPr>
          <p:cNvPr id="153" name="Google Shape;153;g318a2ebb701_0_128"/>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Let’s get started and get you setup: </a:t>
            </a:r>
            <a:endParaRPr sz="1800"/>
          </a:p>
          <a:p>
            <a:pPr indent="-342900" lvl="1" marL="914400" rtl="0" algn="l">
              <a:lnSpc>
                <a:spcPct val="100000"/>
              </a:lnSpc>
              <a:spcBef>
                <a:spcPts val="700"/>
              </a:spcBef>
              <a:spcAft>
                <a:spcPts val="0"/>
              </a:spcAft>
              <a:buSzPts val="1800"/>
              <a:buFont typeface="Calibri"/>
              <a:buChar char="•"/>
            </a:pPr>
            <a:r>
              <a:rPr lang="en-US" sz="1800"/>
              <a:t>Connect to an online notebook.</a:t>
            </a:r>
            <a:endParaRPr sz="1800"/>
          </a:p>
          <a:p>
            <a:pPr indent="-342900" lvl="2" marL="1371600" rtl="0" algn="l">
              <a:lnSpc>
                <a:spcPct val="100000"/>
              </a:lnSpc>
              <a:spcBef>
                <a:spcPts val="700"/>
              </a:spcBef>
              <a:spcAft>
                <a:spcPts val="0"/>
              </a:spcAft>
              <a:buSzPts val="1800"/>
              <a:buChar char="•"/>
            </a:pPr>
            <a:r>
              <a:rPr lang="en-US" u="sng">
                <a:solidFill>
                  <a:schemeClr val="hlink"/>
                </a:solidFill>
                <a:hlinkClick r:id="rId3"/>
              </a:rPr>
              <a:t>https://colab.research.google.com/</a:t>
            </a:r>
            <a:r>
              <a:rPr lang="en-US"/>
              <a:t> </a:t>
            </a:r>
            <a:endParaRPr sz="1800"/>
          </a:p>
          <a:p>
            <a:pPr indent="-342900" lvl="1" marL="914400" rtl="0" algn="l">
              <a:lnSpc>
                <a:spcPct val="100000"/>
              </a:lnSpc>
              <a:spcBef>
                <a:spcPts val="700"/>
              </a:spcBef>
              <a:spcAft>
                <a:spcPts val="0"/>
              </a:spcAft>
              <a:buSzPts val="1800"/>
              <a:buFont typeface="Calibri"/>
              <a:buChar char="•"/>
            </a:pPr>
            <a:r>
              <a:rPr lang="en-US" sz="1800"/>
              <a:t>Connect to a GPU instance. </a:t>
            </a:r>
            <a:endParaRPr sz="1800"/>
          </a:p>
          <a:p>
            <a:pPr indent="-342900" lvl="1" marL="914400" rtl="0" algn="l">
              <a:lnSpc>
                <a:spcPct val="100000"/>
              </a:lnSpc>
              <a:spcBef>
                <a:spcPts val="700"/>
              </a:spcBef>
              <a:spcAft>
                <a:spcPts val="0"/>
              </a:spcAft>
              <a:buSzPts val="1800"/>
              <a:buFont typeface="Calibri"/>
              <a:buChar char="•"/>
            </a:pPr>
            <a:r>
              <a:rPr lang="en-US" sz="1800"/>
              <a:t>Install a new library inside a cell. </a:t>
            </a:r>
            <a:endParaRPr sz="1800"/>
          </a:p>
          <a:p>
            <a:pPr indent="-342900" lvl="1" marL="914400" rtl="0" algn="l">
              <a:lnSpc>
                <a:spcPct val="100000"/>
              </a:lnSpc>
              <a:spcBef>
                <a:spcPts val="700"/>
              </a:spcBef>
              <a:spcAft>
                <a:spcPts val="0"/>
              </a:spcAft>
              <a:buSzPts val="1800"/>
              <a:buFont typeface="Calibri"/>
              <a:buChar char="•"/>
            </a:pPr>
            <a:r>
              <a:rPr lang="en-US" sz="1800"/>
              <a:t>Connect to Hugging Face Hub. </a:t>
            </a:r>
            <a:endParaRPr sz="1800"/>
          </a:p>
          <a:p>
            <a:pPr indent="-342900" lvl="1" marL="914400" rtl="0" algn="l">
              <a:lnSpc>
                <a:spcPct val="100000"/>
              </a:lnSpc>
              <a:spcBef>
                <a:spcPts val="700"/>
              </a:spcBef>
              <a:spcAft>
                <a:spcPts val="0"/>
              </a:spcAft>
              <a:buSzPts val="1800"/>
              <a:buFont typeface="Calibri"/>
              <a:buChar char="•"/>
            </a:pPr>
            <a:r>
              <a:rPr lang="en-US" sz="1800"/>
              <a:t>Upgrade/Downgrade libraries inside a cell.</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18a2ebb701_0_14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Library Updates</a:t>
            </a:r>
            <a:endParaRPr>
              <a:solidFill>
                <a:srgbClr val="FFFFFF"/>
              </a:solidFill>
            </a:endParaRPr>
          </a:p>
        </p:txBody>
      </p:sp>
      <p:sp>
        <p:nvSpPr>
          <p:cNvPr id="159" name="Google Shape;159;g318a2ebb701_0_14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HF libraries are updated really often.</a:t>
            </a:r>
            <a:endParaRPr sz="1800"/>
          </a:p>
          <a:p>
            <a:pPr indent="-279400" lvl="0" marL="342900" rtl="0" algn="l">
              <a:lnSpc>
                <a:spcPct val="100000"/>
              </a:lnSpc>
              <a:spcBef>
                <a:spcPts val="700"/>
              </a:spcBef>
              <a:spcAft>
                <a:spcPts val="0"/>
              </a:spcAft>
              <a:buSzPts val="1800"/>
              <a:buFont typeface="Calibri"/>
              <a:buChar char="•"/>
            </a:pPr>
            <a:r>
              <a:rPr lang="en-US" sz="1800"/>
              <a:t>New versions add new capabilities, such as “text-translation” when a new model is uploaded to Hugging Face. </a:t>
            </a:r>
            <a:endParaRPr sz="1800"/>
          </a:p>
          <a:p>
            <a:pPr indent="-279400" lvl="0" marL="342900" rtl="0" algn="l">
              <a:lnSpc>
                <a:spcPct val="100000"/>
              </a:lnSpc>
              <a:spcBef>
                <a:spcPts val="700"/>
              </a:spcBef>
              <a:spcAft>
                <a:spcPts val="0"/>
              </a:spcAft>
              <a:buSzPts val="1800"/>
              <a:buFont typeface="Calibri"/>
              <a:buChar char="•"/>
            </a:pPr>
            <a:r>
              <a:rPr lang="en-US" sz="1800"/>
              <a:t>This usually does not break old code that is simply calling a pipeline.</a:t>
            </a:r>
            <a:endParaRPr sz="1800"/>
          </a:p>
          <a:p>
            <a:pPr indent="-279400" lvl="0" marL="342900" rtl="0" algn="l">
              <a:lnSpc>
                <a:spcPct val="100000"/>
              </a:lnSpc>
              <a:spcBef>
                <a:spcPts val="700"/>
              </a:spcBef>
              <a:spcAft>
                <a:spcPts val="0"/>
              </a:spcAft>
              <a:buSzPts val="1800"/>
              <a:buFont typeface="Calibri"/>
              <a:buChar char="•"/>
            </a:pPr>
            <a:r>
              <a:rPr lang="en-US" sz="1800"/>
              <a:t>Due to the pipeline nature of these libraries, most of these upgrades simply involve adding a new model capability to the pipeline.</a:t>
            </a:r>
            <a:endParaRPr sz="1800"/>
          </a:p>
        </p:txBody>
      </p:sp>
      <p:pic>
        <p:nvPicPr>
          <p:cNvPr id="160" name="Google Shape;160;g318a2ebb701_0_142"/>
          <p:cNvPicPr preferRelativeResize="0"/>
          <p:nvPr/>
        </p:nvPicPr>
        <p:blipFill>
          <a:blip r:embed="rId3">
            <a:alphaModFix/>
          </a:blip>
          <a:stretch>
            <a:fillRect/>
          </a:stretch>
        </p:blipFill>
        <p:spPr>
          <a:xfrm>
            <a:off x="1921450" y="3046950"/>
            <a:ext cx="5301100" cy="1275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18a2ebb701_0_11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The CLI</a:t>
            </a:r>
            <a:endParaRPr>
              <a:solidFill>
                <a:srgbClr val="FFFFFF"/>
              </a:solidFill>
            </a:endParaRPr>
          </a:p>
        </p:txBody>
      </p:sp>
      <p:sp>
        <p:nvSpPr>
          <p:cNvPr id="166" name="Google Shape;166;g318a2ebb701_0_114"/>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Note to use the CLI, you will need a token:</a:t>
            </a:r>
            <a:endParaRPr sz="1800"/>
          </a:p>
        </p:txBody>
      </p:sp>
      <p:pic>
        <p:nvPicPr>
          <p:cNvPr id="167" name="Google Shape;167;g318a2ebb701_0_114"/>
          <p:cNvPicPr preferRelativeResize="0"/>
          <p:nvPr/>
        </p:nvPicPr>
        <p:blipFill>
          <a:blip r:embed="rId3">
            <a:alphaModFix/>
          </a:blip>
          <a:stretch>
            <a:fillRect/>
          </a:stretch>
        </p:blipFill>
        <p:spPr>
          <a:xfrm>
            <a:off x="1242588" y="1378603"/>
            <a:ext cx="6658825" cy="2360750"/>
          </a:xfrm>
          <a:prstGeom prst="rect">
            <a:avLst/>
          </a:prstGeom>
          <a:noFill/>
          <a:ln cap="flat" cmpd="sng" w="9525">
            <a:solidFill>
              <a:srgbClr val="7932FC"/>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g318a2ebb701_0_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About the Speaker</a:t>
            </a:r>
            <a:endParaRPr/>
          </a:p>
        </p:txBody>
      </p:sp>
      <p:sp>
        <p:nvSpPr>
          <p:cNvPr id="54" name="Google Shape;54;g318a2ebb701_0_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Clr>
                <a:schemeClr val="dk1"/>
              </a:buClr>
              <a:buSzPts val="1100"/>
              <a:buFont typeface="Arial"/>
              <a:buNone/>
            </a:pPr>
            <a:r>
              <a:rPr b="1" lang="en-US" sz="2400"/>
              <a:t>Name:</a:t>
            </a:r>
            <a:r>
              <a:rPr lang="en-US" sz="2400"/>
              <a:t> Dr Noureddin Sadawi</a:t>
            </a:r>
            <a:endParaRPr sz="2400"/>
          </a:p>
          <a:p>
            <a:pPr indent="0" lvl="0" marL="0" rtl="0" algn="l">
              <a:lnSpc>
                <a:spcPct val="100000"/>
              </a:lnSpc>
              <a:spcBef>
                <a:spcPts val="700"/>
              </a:spcBef>
              <a:spcAft>
                <a:spcPts val="0"/>
              </a:spcAft>
              <a:buClr>
                <a:schemeClr val="dk1"/>
              </a:buClr>
              <a:buSzPts val="1100"/>
              <a:buFont typeface="Arial"/>
              <a:buNone/>
            </a:pPr>
            <a:r>
              <a:rPr b="1" lang="en-US" sz="2400"/>
              <a:t>Academic Qualification: </a:t>
            </a:r>
            <a:r>
              <a:rPr lang="en-US" sz="2400"/>
              <a:t>PhD Computer Science</a:t>
            </a:r>
            <a:endParaRPr sz="2400"/>
          </a:p>
          <a:p>
            <a:pPr indent="0" lvl="0" marL="0" rtl="0" algn="l">
              <a:lnSpc>
                <a:spcPct val="100000"/>
              </a:lnSpc>
              <a:spcBef>
                <a:spcPts val="700"/>
              </a:spcBef>
              <a:spcAft>
                <a:spcPts val="0"/>
              </a:spcAft>
              <a:buSzPts val="2200"/>
              <a:buNone/>
            </a:pPr>
            <a:r>
              <a:rPr b="1" lang="en-US" sz="2400"/>
              <a:t>Experience: </a:t>
            </a:r>
            <a:r>
              <a:rPr lang="en-US" sz="2400"/>
              <a:t>Several areas including but not limited to Docker, Machine Learning and Data Science, Python and more.</a:t>
            </a:r>
            <a:endParaRPr sz="2400"/>
          </a:p>
          <a:p>
            <a:pPr indent="0" lvl="0" marL="0" rtl="0" algn="l">
              <a:lnSpc>
                <a:spcPct val="110000"/>
              </a:lnSpc>
              <a:spcBef>
                <a:spcPts val="0"/>
              </a:spcBef>
              <a:spcAft>
                <a:spcPts val="0"/>
              </a:spcAft>
              <a:buSzPts val="2200"/>
              <a:buNone/>
            </a:pPr>
            <a:r>
              <a:t/>
            </a:r>
            <a:endParaRPr sz="2400"/>
          </a:p>
          <a:p>
            <a:pPr indent="0" lvl="0" marL="0" rtl="0" algn="l">
              <a:lnSpc>
                <a:spcPct val="110000"/>
              </a:lnSpc>
              <a:spcBef>
                <a:spcPts val="0"/>
              </a:spcBef>
              <a:spcAft>
                <a:spcPts val="0"/>
              </a:spcAft>
              <a:buClr>
                <a:schemeClr val="dk1"/>
              </a:buClr>
              <a:buSzPts val="1100"/>
              <a:buFont typeface="Arial"/>
              <a:buNone/>
            </a:pPr>
            <a:r>
              <a:t/>
            </a:r>
            <a:endParaRPr sz="2400"/>
          </a:p>
          <a:p>
            <a:pPr indent="0" lvl="0" marL="0" rtl="0" algn="l">
              <a:lnSpc>
                <a:spcPct val="110000"/>
              </a:lnSpc>
              <a:spcBef>
                <a:spcPts val="0"/>
              </a:spcBef>
              <a:spcAft>
                <a:spcPts val="0"/>
              </a:spcAft>
              <a:buClr>
                <a:schemeClr val="dk1"/>
              </a:buClr>
              <a:buSzPts val="1100"/>
              <a:buFont typeface="Arial"/>
              <a:buNone/>
            </a:pPr>
            <a:r>
              <a:rPr lang="en-US"/>
              <a:t>Machine Learning Specialty</a:t>
            </a:r>
            <a:endParaRPr/>
          </a:p>
        </p:txBody>
      </p:sp>
      <p:pic>
        <p:nvPicPr>
          <p:cNvPr id="55" name="Google Shape;55;g318a2ebb701_0_2"/>
          <p:cNvPicPr preferRelativeResize="0"/>
          <p:nvPr/>
        </p:nvPicPr>
        <p:blipFill rotWithShape="1">
          <a:blip r:embed="rId3">
            <a:alphaModFix/>
          </a:blip>
          <a:srcRect b="0" l="0" r="0" t="0"/>
          <a:stretch/>
        </p:blipFill>
        <p:spPr>
          <a:xfrm>
            <a:off x="1176075" y="3008117"/>
            <a:ext cx="3373575" cy="646602"/>
          </a:xfrm>
          <a:prstGeom prst="rect">
            <a:avLst/>
          </a:prstGeom>
          <a:noFill/>
          <a:ln>
            <a:noFill/>
          </a:ln>
        </p:spPr>
      </p:pic>
      <p:pic>
        <p:nvPicPr>
          <p:cNvPr id="56" name="Google Shape;56;g318a2ebb701_0_2"/>
          <p:cNvPicPr preferRelativeResize="0"/>
          <p:nvPr/>
        </p:nvPicPr>
        <p:blipFill>
          <a:blip r:embed="rId4">
            <a:alphaModFix/>
          </a:blip>
          <a:stretch>
            <a:fillRect/>
          </a:stretch>
        </p:blipFill>
        <p:spPr>
          <a:xfrm>
            <a:off x="4474394" y="2910361"/>
            <a:ext cx="1249275" cy="1240700"/>
          </a:xfrm>
          <a:prstGeom prst="rect">
            <a:avLst/>
          </a:prstGeom>
          <a:noFill/>
          <a:ln>
            <a:noFill/>
          </a:ln>
        </p:spPr>
      </p:pic>
      <p:pic>
        <p:nvPicPr>
          <p:cNvPr id="57" name="Google Shape;57;g318a2ebb701_0_2"/>
          <p:cNvPicPr preferRelativeResize="0"/>
          <p:nvPr/>
        </p:nvPicPr>
        <p:blipFill>
          <a:blip r:embed="rId5">
            <a:alphaModFix/>
          </a:blip>
          <a:stretch>
            <a:fillRect/>
          </a:stretch>
        </p:blipFill>
        <p:spPr>
          <a:xfrm>
            <a:off x="5714997" y="2881025"/>
            <a:ext cx="2158675" cy="836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18a2ebb701_0_15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Text Models</a:t>
            </a:r>
            <a:endParaRPr>
              <a:solidFill>
                <a:srgbClr val="FFFFFF"/>
              </a:solidFill>
            </a:endParaRPr>
          </a:p>
        </p:txBody>
      </p:sp>
      <p:sp>
        <p:nvSpPr>
          <p:cNvPr id="173" name="Google Shape;173;g318a2ebb701_0_15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04800" lvl="0" marL="342900" rtl="0" algn="l">
              <a:lnSpc>
                <a:spcPct val="100000"/>
              </a:lnSpc>
              <a:spcBef>
                <a:spcPts val="700"/>
              </a:spcBef>
              <a:spcAft>
                <a:spcPts val="0"/>
              </a:spcAft>
              <a:buSzPts val="2200"/>
              <a:buFont typeface="Calibri"/>
              <a:buChar char="•"/>
            </a:pPr>
            <a:r>
              <a:rPr b="1" lang="en-US"/>
              <a:t>Text Models:</a:t>
            </a:r>
            <a:r>
              <a:rPr lang="en-US"/>
              <a:t> Models designed to take in natural language text as input. </a:t>
            </a:r>
            <a:endParaRPr/>
          </a:p>
          <a:p>
            <a:pPr indent="-304800" lvl="0" marL="342900" rtl="0" algn="l">
              <a:lnSpc>
                <a:spcPct val="100000"/>
              </a:lnSpc>
              <a:spcBef>
                <a:spcPts val="700"/>
              </a:spcBef>
              <a:spcAft>
                <a:spcPts val="0"/>
              </a:spcAft>
              <a:buSzPts val="2200"/>
              <a:buFont typeface="Calibri"/>
              <a:buChar char="•"/>
            </a:pPr>
            <a:r>
              <a:rPr lang="en-US"/>
              <a:t>The </a:t>
            </a:r>
            <a:r>
              <a:rPr b="1" lang="en-US"/>
              <a:t>transformers</a:t>
            </a:r>
            <a:r>
              <a:rPr lang="en-US"/>
              <a:t> library from HF:</a:t>
            </a:r>
            <a:endParaRPr/>
          </a:p>
          <a:p>
            <a:pPr indent="-368300" lvl="1" marL="914400" rtl="0" algn="l">
              <a:lnSpc>
                <a:spcPct val="100000"/>
              </a:lnSpc>
              <a:spcBef>
                <a:spcPts val="700"/>
              </a:spcBef>
              <a:spcAft>
                <a:spcPts val="0"/>
              </a:spcAft>
              <a:buSzPts val="2200"/>
              <a:buFont typeface="Calibri"/>
              <a:buChar char="•"/>
            </a:pPr>
            <a:r>
              <a:rPr lang="en-US" sz="2200"/>
              <a:t>A pipeline based library that allows you to easily load models from Hugging Face!</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18a2ebb701_0_16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Now we will have</a:t>
            </a:r>
            <a:endParaRPr>
              <a:solidFill>
                <a:srgbClr val="FFFFFF"/>
              </a:solidFill>
            </a:endParaRPr>
          </a:p>
        </p:txBody>
      </p:sp>
      <p:sp>
        <p:nvSpPr>
          <p:cNvPr id="179" name="Google Shape;179;g318a2ebb701_0_16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04800" lvl="0" marL="342900" rtl="0" algn="l">
              <a:lnSpc>
                <a:spcPct val="100000"/>
              </a:lnSpc>
              <a:spcBef>
                <a:spcPts val="700"/>
              </a:spcBef>
              <a:spcAft>
                <a:spcPts val="0"/>
              </a:spcAft>
              <a:buSzPts val="2200"/>
              <a:buFont typeface="Calibri"/>
              <a:buChar char="•"/>
            </a:pPr>
            <a:r>
              <a:rPr lang="en-US"/>
              <a:t>Hugging Face Basics:</a:t>
            </a:r>
            <a:endParaRPr/>
          </a:p>
          <a:p>
            <a:pPr indent="-355600" lvl="1" marL="914400" rtl="0" algn="l">
              <a:lnSpc>
                <a:spcPct val="100000"/>
              </a:lnSpc>
              <a:spcBef>
                <a:spcPts val="700"/>
              </a:spcBef>
              <a:spcAft>
                <a:spcPts val="0"/>
              </a:spcAft>
              <a:buSzPts val="2000"/>
              <a:buFont typeface="Calibri"/>
              <a:buChar char="•"/>
            </a:pPr>
            <a:r>
              <a:rPr lang="en-US"/>
              <a:t>Introduce transformers and datasets. </a:t>
            </a:r>
            <a:endParaRPr/>
          </a:p>
          <a:p>
            <a:pPr indent="-304800" lvl="0" marL="342900" rtl="0" algn="l">
              <a:lnSpc>
                <a:spcPct val="100000"/>
              </a:lnSpc>
              <a:spcBef>
                <a:spcPts val="700"/>
              </a:spcBef>
              <a:spcAft>
                <a:spcPts val="0"/>
              </a:spcAft>
              <a:buSzPts val="2200"/>
              <a:buFont typeface="Calibri"/>
              <a:buChar char="•"/>
            </a:pPr>
            <a:r>
              <a:rPr lang="en-US"/>
              <a:t>Pipelines for NLP Tasks:</a:t>
            </a:r>
            <a:endParaRPr/>
          </a:p>
          <a:p>
            <a:pPr indent="-355600" lvl="1" marL="914400" rtl="0" algn="l">
              <a:lnSpc>
                <a:spcPct val="100000"/>
              </a:lnSpc>
              <a:spcBef>
                <a:spcPts val="700"/>
              </a:spcBef>
              <a:spcAft>
                <a:spcPts val="0"/>
              </a:spcAft>
              <a:buSzPts val="2000"/>
              <a:buFont typeface="Calibri"/>
              <a:buChar char="•"/>
            </a:pPr>
            <a:r>
              <a:rPr lang="en-US"/>
              <a:t>Explore a variety of transformers library based pipelines. </a:t>
            </a:r>
            <a:endParaRPr/>
          </a:p>
          <a:p>
            <a:pPr indent="-368300" lvl="0" marL="457200" rtl="0" algn="l">
              <a:lnSpc>
                <a:spcPct val="100000"/>
              </a:lnSpc>
              <a:spcBef>
                <a:spcPts val="700"/>
              </a:spcBef>
              <a:spcAft>
                <a:spcPts val="0"/>
              </a:spcAft>
              <a:buSzPts val="2200"/>
              <a:buFont typeface="Calibri"/>
              <a:buChar char="•"/>
            </a:pPr>
            <a:r>
              <a:rPr lang="en-US"/>
              <a:t>LLM Deep:</a:t>
            </a:r>
            <a:endParaRPr/>
          </a:p>
          <a:p>
            <a:pPr indent="-355600" lvl="1" marL="914400" rtl="0" algn="l">
              <a:lnSpc>
                <a:spcPct val="100000"/>
              </a:lnSpc>
              <a:spcBef>
                <a:spcPts val="700"/>
              </a:spcBef>
              <a:spcAft>
                <a:spcPts val="0"/>
              </a:spcAft>
              <a:buSzPts val="2000"/>
              <a:buFont typeface="Calibri"/>
              <a:buChar char="•"/>
            </a:pPr>
            <a:r>
              <a:rPr lang="en-US"/>
              <a:t>Dive Explore both the theory and practice of how to use LLMs.</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18a2ebb701_0_17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Now we will have</a:t>
            </a:r>
            <a:endParaRPr>
              <a:solidFill>
                <a:srgbClr val="FFFFFF"/>
              </a:solidFill>
            </a:endParaRPr>
          </a:p>
        </p:txBody>
      </p:sp>
      <p:sp>
        <p:nvSpPr>
          <p:cNvPr id="185" name="Google Shape;185;g318a2ebb701_0_17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04800" lvl="0" marL="342900" rtl="0" algn="l">
              <a:lnSpc>
                <a:spcPct val="100000"/>
              </a:lnSpc>
              <a:spcBef>
                <a:spcPts val="700"/>
              </a:spcBef>
              <a:spcAft>
                <a:spcPts val="0"/>
              </a:spcAft>
              <a:buSzPts val="2200"/>
              <a:buFont typeface="Calibri"/>
              <a:buChar char="•"/>
            </a:pPr>
            <a:r>
              <a:rPr lang="en-US"/>
              <a:t>Let’s</a:t>
            </a:r>
            <a:r>
              <a:rPr lang="en-US"/>
              <a:t> use the </a:t>
            </a:r>
            <a:r>
              <a:rPr b="1" lang="en-US"/>
              <a:t>datasets</a:t>
            </a:r>
            <a:r>
              <a:rPr lang="en-US"/>
              <a:t> library to load in a dataset of movie reviews directly from Hugging Face and then a </a:t>
            </a:r>
            <a:r>
              <a:rPr b="1" lang="en-US"/>
              <a:t>transformers pipeline</a:t>
            </a:r>
            <a:r>
              <a:rPr lang="en-US"/>
              <a:t> to perform sentiment analysis on these reviews.</a:t>
            </a:r>
            <a:endParaRPr/>
          </a:p>
          <a:p>
            <a:pPr indent="0" lvl="0" marL="457200" rtl="0" algn="l">
              <a:lnSpc>
                <a:spcPct val="100000"/>
              </a:lnSpc>
              <a:spcBef>
                <a:spcPts val="700"/>
              </a:spcBef>
              <a:spcAft>
                <a:spcPts val="0"/>
              </a:spcAft>
              <a:buNone/>
            </a:pPr>
            <a:r>
              <a:t/>
            </a:r>
            <a:endParaRPr/>
          </a:p>
          <a:p>
            <a:pPr indent="0" lvl="0" marL="0" rtl="0" algn="l">
              <a:lnSpc>
                <a:spcPct val="100000"/>
              </a:lnSpc>
              <a:spcBef>
                <a:spcPts val="700"/>
              </a:spcBef>
              <a:spcAft>
                <a:spcPts val="0"/>
              </a:spcAft>
              <a:buNone/>
            </a:pPr>
            <a:r>
              <a:rPr b="1" lang="en-US"/>
              <a:t>Demo: </a:t>
            </a:r>
            <a:r>
              <a:rPr lang="en-US"/>
              <a:t>The HF-Basics Jupyter Notebook</a:t>
            </a:r>
            <a:endParaRPr/>
          </a:p>
          <a:p>
            <a:pPr indent="0" lvl="0" marL="0" rtl="0" algn="l">
              <a:lnSpc>
                <a:spcPct val="100000"/>
              </a:lnSpc>
              <a:spcBef>
                <a:spcPts val="7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18b20cbf23_0_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Large Language Models (LLMs)</a:t>
            </a:r>
            <a:endParaRPr>
              <a:solidFill>
                <a:srgbClr val="FFFFFF"/>
              </a:solidFill>
            </a:endParaRPr>
          </a:p>
        </p:txBody>
      </p:sp>
      <p:sp>
        <p:nvSpPr>
          <p:cNvPr id="191" name="Google Shape;191;g318b20cbf23_0_0"/>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04800" lvl="0" marL="342900" rtl="0" algn="l">
              <a:lnSpc>
                <a:spcPct val="100000"/>
              </a:lnSpc>
              <a:spcBef>
                <a:spcPts val="700"/>
              </a:spcBef>
              <a:spcAft>
                <a:spcPts val="0"/>
              </a:spcAft>
              <a:buSzPts val="2200"/>
              <a:buFont typeface="Calibri"/>
              <a:buChar char="•"/>
            </a:pPr>
            <a:r>
              <a:rPr lang="en-US"/>
              <a:t>Let’s go over how an LLM works from a very high level overview, note that we are discussing inference in this lecture, not training. </a:t>
            </a:r>
            <a:endParaRPr/>
          </a:p>
          <a:p>
            <a:pPr indent="-304800" lvl="0" marL="342900" rtl="0" algn="l">
              <a:lnSpc>
                <a:spcPct val="100000"/>
              </a:lnSpc>
              <a:spcBef>
                <a:spcPts val="700"/>
              </a:spcBef>
              <a:spcAft>
                <a:spcPts val="0"/>
              </a:spcAft>
              <a:buSzPts val="2200"/>
              <a:buFont typeface="Calibri"/>
              <a:buChar char="•"/>
            </a:pPr>
            <a:r>
              <a:rPr lang="en-US"/>
              <a:t>Having a basic understanding of how the model works will help you understand the generation configuration parameters we’ll cover later on in the course!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18b20cbf23_0_93"/>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NLP Demo</a:t>
            </a:r>
            <a:endParaRPr>
              <a:solidFill>
                <a:srgbClr val="FFFFFF"/>
              </a:solidFill>
            </a:endParaRPr>
          </a:p>
        </p:txBody>
      </p:sp>
      <p:sp>
        <p:nvSpPr>
          <p:cNvPr id="197" name="Google Shape;197;g318b20cbf23_0_93"/>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55600" lvl="0" marL="457200" rtl="0" algn="l">
              <a:spcBef>
                <a:spcPts val="700"/>
              </a:spcBef>
              <a:spcAft>
                <a:spcPts val="0"/>
              </a:spcAft>
              <a:buSzPts val="2000"/>
              <a:buFont typeface="Calibri"/>
              <a:buChar char="•"/>
            </a:pPr>
            <a:r>
              <a:rPr b="1" lang="en-US"/>
              <a:t>Demo:</a:t>
            </a:r>
            <a:r>
              <a:rPr lang="en-US"/>
              <a:t> The Pipelines-for-NLP-Tasks Jupyter Notebook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18b20cbf23_0_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Large Language Models (LLMs)</a:t>
            </a:r>
            <a:endParaRPr>
              <a:solidFill>
                <a:srgbClr val="FFFFFF"/>
              </a:solidFill>
            </a:endParaRPr>
          </a:p>
        </p:txBody>
      </p:sp>
      <p:sp>
        <p:nvSpPr>
          <p:cNvPr id="203" name="Google Shape;203;g318b20cbf23_0_7"/>
          <p:cNvSpPr/>
          <p:nvPr/>
        </p:nvSpPr>
        <p:spPr>
          <a:xfrm>
            <a:off x="2428949" y="1217250"/>
            <a:ext cx="4418700" cy="2638500"/>
          </a:xfrm>
          <a:prstGeom prst="rect">
            <a:avLst/>
          </a:prstGeom>
          <a:solidFill>
            <a:srgbClr val="D9D2E9"/>
          </a:solidFill>
          <a:ln cap="flat" cmpd="sng" w="19050">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1" i="0" lang="en-US" sz="9600" u="none" cap="none" strike="noStrike">
                <a:solidFill>
                  <a:srgbClr val="000000"/>
                </a:solidFill>
                <a:latin typeface="Montserrat"/>
                <a:ea typeface="Montserrat"/>
                <a:cs typeface="Montserrat"/>
                <a:sym typeface="Montserrat"/>
              </a:rPr>
              <a:t>LLM</a:t>
            </a:r>
            <a:endParaRPr b="1" i="0" sz="9600" u="none" cap="none" strike="noStrike">
              <a:solidFill>
                <a:srgbClr val="000000"/>
              </a:solidFill>
              <a:latin typeface="Montserrat"/>
              <a:ea typeface="Montserrat"/>
              <a:cs typeface="Montserrat"/>
              <a:sym typeface="Montserrat"/>
            </a:endParaRPr>
          </a:p>
        </p:txBody>
      </p:sp>
      <p:sp>
        <p:nvSpPr>
          <p:cNvPr id="204" name="Google Shape;204;g318b20cbf23_0_7"/>
          <p:cNvSpPr/>
          <p:nvPr/>
        </p:nvSpPr>
        <p:spPr>
          <a:xfrm>
            <a:off x="1180475" y="1786050"/>
            <a:ext cx="952200" cy="1241700"/>
          </a:xfrm>
          <a:prstGeom prst="roundRect">
            <a:avLst>
              <a:gd fmla="val 16667" name="adj"/>
            </a:avLst>
          </a:prstGeom>
          <a:solidFill>
            <a:srgbClr val="D9EAD3"/>
          </a:solidFill>
          <a:ln cap="flat" cmpd="sng" w="19050">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Montserrat"/>
                <a:ea typeface="Montserrat"/>
                <a:cs typeface="Montserrat"/>
                <a:sym typeface="Montserrat"/>
              </a:rPr>
              <a:t>What is the capital of France?</a:t>
            </a:r>
            <a:endParaRPr b="0" i="0" sz="1300" u="none" cap="none" strike="noStrike">
              <a:solidFill>
                <a:srgbClr val="000000"/>
              </a:solidFill>
              <a:latin typeface="Montserrat"/>
              <a:ea typeface="Montserrat"/>
              <a:cs typeface="Montserrat"/>
              <a:sym typeface="Montserrat"/>
            </a:endParaRPr>
          </a:p>
        </p:txBody>
      </p:sp>
      <p:sp>
        <p:nvSpPr>
          <p:cNvPr id="205" name="Google Shape;205;g318b20cbf23_0_7"/>
          <p:cNvSpPr/>
          <p:nvPr/>
        </p:nvSpPr>
        <p:spPr>
          <a:xfrm>
            <a:off x="7123892" y="2150372"/>
            <a:ext cx="748500" cy="561900"/>
          </a:xfrm>
          <a:prstGeom prst="roundRect">
            <a:avLst>
              <a:gd fmla="val 16667" name="adj"/>
            </a:avLst>
          </a:prstGeom>
          <a:solidFill>
            <a:srgbClr val="D0E0E3"/>
          </a:solidFill>
          <a:ln cap="flat" cmpd="sng" w="19050">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Montserrat"/>
                <a:ea typeface="Montserrat"/>
                <a:cs typeface="Montserrat"/>
                <a:sym typeface="Montserrat"/>
              </a:rPr>
              <a:t>Paris</a:t>
            </a:r>
            <a:endParaRPr b="0" i="0" sz="1300" u="none" cap="none" strike="noStrike">
              <a:solidFill>
                <a:srgbClr val="000000"/>
              </a:solidFill>
              <a:latin typeface="Montserrat"/>
              <a:ea typeface="Montserrat"/>
              <a:cs typeface="Montserrat"/>
              <a:sym typeface="Montserrat"/>
            </a:endParaRPr>
          </a:p>
        </p:txBody>
      </p:sp>
      <p:sp>
        <p:nvSpPr>
          <p:cNvPr id="206" name="Google Shape;206;g318b20cbf23_0_7"/>
          <p:cNvSpPr/>
          <p:nvPr/>
        </p:nvSpPr>
        <p:spPr>
          <a:xfrm>
            <a:off x="2153634" y="2321711"/>
            <a:ext cx="271800" cy="167100"/>
          </a:xfrm>
          <a:prstGeom prst="rightArrow">
            <a:avLst>
              <a:gd fmla="val 50000" name="adj1"/>
              <a:gd fmla="val 50000" name="adj2"/>
            </a:avLst>
          </a:prstGeom>
          <a:solidFill>
            <a:srgbClr val="8E7CC3"/>
          </a:solidFill>
          <a:ln cap="flat" cmpd="sng" w="19050">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318b20cbf23_0_7"/>
          <p:cNvSpPr/>
          <p:nvPr/>
        </p:nvSpPr>
        <p:spPr>
          <a:xfrm>
            <a:off x="6851990" y="2321711"/>
            <a:ext cx="271800" cy="167100"/>
          </a:xfrm>
          <a:prstGeom prst="rightArrow">
            <a:avLst>
              <a:gd fmla="val 50000" name="adj1"/>
              <a:gd fmla="val 50000" name="adj2"/>
            </a:avLst>
          </a:prstGeom>
          <a:solidFill>
            <a:srgbClr val="8E7CC3"/>
          </a:solidFill>
          <a:ln cap="flat" cmpd="sng" w="19050">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18b20cbf23_0_1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Large Language Models (LLMs)</a:t>
            </a:r>
            <a:endParaRPr>
              <a:solidFill>
                <a:srgbClr val="FFFFFF"/>
              </a:solidFill>
            </a:endParaRPr>
          </a:p>
        </p:txBody>
      </p:sp>
      <p:pic>
        <p:nvPicPr>
          <p:cNvPr id="213" name="Google Shape;213;g318b20cbf23_0_17"/>
          <p:cNvPicPr preferRelativeResize="0"/>
          <p:nvPr/>
        </p:nvPicPr>
        <p:blipFill>
          <a:blip r:embed="rId3">
            <a:alphaModFix/>
          </a:blip>
          <a:stretch>
            <a:fillRect/>
          </a:stretch>
        </p:blipFill>
        <p:spPr>
          <a:xfrm>
            <a:off x="1153957" y="1201524"/>
            <a:ext cx="6814623" cy="2605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18b20cbf23_0_6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Tokens</a:t>
            </a:r>
            <a:endParaRPr>
              <a:solidFill>
                <a:srgbClr val="FFFFFF"/>
              </a:solidFill>
            </a:endParaRPr>
          </a:p>
        </p:txBody>
      </p:sp>
      <p:sp>
        <p:nvSpPr>
          <p:cNvPr id="219" name="Google Shape;219;g318b20cbf23_0_6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04800" lvl="0" marL="342900" rtl="0" algn="l">
              <a:lnSpc>
                <a:spcPct val="100000"/>
              </a:lnSpc>
              <a:spcBef>
                <a:spcPts val="700"/>
              </a:spcBef>
              <a:spcAft>
                <a:spcPts val="0"/>
              </a:spcAft>
              <a:buSzPts val="2200"/>
              <a:buFont typeface="Calibri"/>
              <a:buChar char="•"/>
            </a:pPr>
            <a:r>
              <a:rPr lang="en-US"/>
              <a:t>Model uses tokens, not words. </a:t>
            </a:r>
            <a:endParaRPr/>
          </a:p>
          <a:p>
            <a:pPr indent="-304800" lvl="0" marL="342900" rtl="0" algn="l">
              <a:lnSpc>
                <a:spcPct val="100000"/>
              </a:lnSpc>
              <a:spcBef>
                <a:spcPts val="700"/>
              </a:spcBef>
              <a:spcAft>
                <a:spcPts val="0"/>
              </a:spcAft>
              <a:buSzPts val="2200"/>
              <a:buFont typeface="Calibri"/>
              <a:buChar char="•"/>
            </a:pPr>
            <a:r>
              <a:rPr lang="en-US"/>
              <a:t>Model has its own internal vector embedding representation of tokens. </a:t>
            </a:r>
            <a:endParaRPr/>
          </a:p>
          <a:p>
            <a:pPr indent="-304800" lvl="0" marL="342900" rtl="0" algn="l">
              <a:lnSpc>
                <a:spcPct val="100000"/>
              </a:lnSpc>
              <a:spcBef>
                <a:spcPts val="700"/>
              </a:spcBef>
              <a:spcAft>
                <a:spcPts val="0"/>
              </a:spcAft>
              <a:buSzPts val="2200"/>
              <a:buFont typeface="Calibri"/>
              <a:buChar char="•"/>
            </a:pPr>
            <a:r>
              <a:rPr lang="en-US"/>
              <a:t>The next most probable token is chosen from a distribution, allowing for stochastic results (next token is not deterministic, even for the exact same input).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318b20cbf23_0_6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Model Temperature</a:t>
            </a:r>
            <a:endParaRPr>
              <a:solidFill>
                <a:srgbClr val="FFFFFF"/>
              </a:solidFill>
            </a:endParaRPr>
          </a:p>
        </p:txBody>
      </p:sp>
      <p:sp>
        <p:nvSpPr>
          <p:cNvPr id="225" name="Google Shape;225;g318b20cbf23_0_68"/>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85750" lvl="0" marL="342900" rtl="0" algn="l">
              <a:lnSpc>
                <a:spcPct val="100000"/>
              </a:lnSpc>
              <a:spcBef>
                <a:spcPts val="700"/>
              </a:spcBef>
              <a:spcAft>
                <a:spcPts val="0"/>
              </a:spcAft>
              <a:buSzPts val="1900"/>
              <a:buFont typeface="Calibri"/>
              <a:buChar char="•"/>
            </a:pPr>
            <a:r>
              <a:rPr lang="en-US" sz="1900"/>
              <a:t>The term temperature comes from statistical thermodynamics. </a:t>
            </a:r>
            <a:endParaRPr sz="1900"/>
          </a:p>
          <a:p>
            <a:pPr indent="-285750" lvl="0" marL="342900" rtl="0" algn="l">
              <a:lnSpc>
                <a:spcPct val="100000"/>
              </a:lnSpc>
              <a:spcBef>
                <a:spcPts val="700"/>
              </a:spcBef>
              <a:spcAft>
                <a:spcPts val="0"/>
              </a:spcAft>
              <a:buSzPts val="1900"/>
              <a:buFont typeface="Calibri"/>
              <a:buChar char="•"/>
            </a:pPr>
            <a:r>
              <a:rPr lang="en-US" sz="1900"/>
              <a:t>You can think of this as effecting the sampling of the distribution of tokens. </a:t>
            </a:r>
            <a:endParaRPr sz="1900"/>
          </a:p>
          <a:p>
            <a:pPr indent="-285750" lvl="0" marL="342900" rtl="0" algn="l">
              <a:lnSpc>
                <a:spcPct val="100000"/>
              </a:lnSpc>
              <a:spcBef>
                <a:spcPts val="700"/>
              </a:spcBef>
              <a:spcAft>
                <a:spcPts val="0"/>
              </a:spcAft>
              <a:buSzPts val="1900"/>
              <a:buFont typeface="Calibri"/>
              <a:buChar char="•"/>
            </a:pPr>
            <a:r>
              <a:rPr lang="en-US" sz="1900"/>
              <a:t>Lower temperatures will cause the model sample the most likely tokens while a higher temperature will push the model to sample less likely tokens.</a:t>
            </a:r>
            <a:endParaRPr sz="1900"/>
          </a:p>
          <a:p>
            <a:pPr indent="-285750" lvl="0" marL="342900" rtl="0" algn="l">
              <a:lnSpc>
                <a:spcPct val="100000"/>
              </a:lnSpc>
              <a:spcBef>
                <a:spcPts val="700"/>
              </a:spcBef>
              <a:spcAft>
                <a:spcPts val="0"/>
              </a:spcAft>
              <a:buSzPts val="1900"/>
              <a:buFont typeface="Calibri"/>
              <a:buChar char="•"/>
            </a:pPr>
            <a:r>
              <a:rPr b="1" lang="en-US" sz="1900"/>
              <a:t>Higher Temperature (~1.0):</a:t>
            </a:r>
            <a:r>
              <a:rPr lang="en-US" sz="1900"/>
              <a:t> More “creative” results, could sometimes go off topic or random. </a:t>
            </a:r>
            <a:endParaRPr sz="1900"/>
          </a:p>
          <a:p>
            <a:pPr indent="-285750" lvl="0" marL="342900" rtl="0" algn="l">
              <a:lnSpc>
                <a:spcPct val="100000"/>
              </a:lnSpc>
              <a:spcBef>
                <a:spcPts val="700"/>
              </a:spcBef>
              <a:spcAft>
                <a:spcPts val="0"/>
              </a:spcAft>
              <a:buSzPts val="1900"/>
              <a:buFont typeface="Calibri"/>
              <a:buChar char="•"/>
            </a:pPr>
            <a:r>
              <a:rPr b="1" lang="en-US" sz="1900"/>
              <a:t>Lower Temperature (~0.0):</a:t>
            </a:r>
            <a:r>
              <a:rPr lang="en-US" sz="1900"/>
              <a:t> Less “creative” results, should be used in situations where you expect a singular correct answer.</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d6ae5c8dae_0_44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LLM Probabilities</a:t>
            </a:r>
            <a:endParaRPr/>
          </a:p>
        </p:txBody>
      </p:sp>
      <p:pic>
        <p:nvPicPr>
          <p:cNvPr id="231" name="Google Shape;231;gd6ae5c8dae_0_449"/>
          <p:cNvPicPr preferRelativeResize="0"/>
          <p:nvPr/>
        </p:nvPicPr>
        <p:blipFill>
          <a:blip r:embed="rId3">
            <a:alphaModFix/>
          </a:blip>
          <a:stretch>
            <a:fillRect/>
          </a:stretch>
        </p:blipFill>
        <p:spPr>
          <a:xfrm>
            <a:off x="1221256" y="1263750"/>
            <a:ext cx="6697175" cy="2661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ph type="title"/>
          </p:nvPr>
        </p:nvSpPr>
        <p:spPr>
          <a:xfrm>
            <a:off x="1138620" y="-78830"/>
            <a:ext cx="7548179" cy="56055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Python Code</a:t>
            </a:r>
            <a:endParaRPr/>
          </a:p>
        </p:txBody>
      </p:sp>
      <p:sp>
        <p:nvSpPr>
          <p:cNvPr id="63" name="Google Shape;63;p2"/>
          <p:cNvSpPr txBox="1"/>
          <p:nvPr>
            <p:ph idx="1" type="body"/>
          </p:nvPr>
        </p:nvSpPr>
        <p:spPr>
          <a:xfrm>
            <a:off x="1147379" y="814771"/>
            <a:ext cx="6839712" cy="3547021"/>
          </a:xfrm>
          <a:prstGeom prst="rect">
            <a:avLst/>
          </a:prstGeom>
          <a:noFill/>
          <a:ln>
            <a:noFill/>
          </a:ln>
        </p:spPr>
        <p:txBody>
          <a:bodyPr anchorCtr="0" anchor="t" bIns="45700" lIns="91425" spcFirstLastPara="1" rIns="91425" wrap="square" tIns="45700">
            <a:noAutofit/>
          </a:bodyPr>
          <a:lstStyle/>
          <a:p>
            <a:pPr indent="-304800" lvl="0" marL="342900" rtl="0" algn="l">
              <a:lnSpc>
                <a:spcPct val="90000"/>
              </a:lnSpc>
              <a:spcBef>
                <a:spcPts val="500"/>
              </a:spcBef>
              <a:spcAft>
                <a:spcPts val="500"/>
              </a:spcAft>
              <a:buSzPts val="2200"/>
              <a:buChar char="•"/>
            </a:pPr>
            <a:r>
              <a:rPr lang="en-US"/>
              <a:t>All Python code is available here: </a:t>
            </a:r>
            <a:r>
              <a:rPr lang="en-US" u="sng">
                <a:solidFill>
                  <a:schemeClr val="hlink"/>
                </a:solidFill>
                <a:hlinkClick r:id="rId3"/>
              </a:rPr>
              <a:t>https://github.com/nsadawi/huggingface-course</a:t>
            </a:r>
            <a:r>
              <a:rPr lang="en-US"/>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18b20cbf23_0_7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LLM Probabilities: Top K</a:t>
            </a:r>
            <a:endParaRPr>
              <a:solidFill>
                <a:srgbClr val="FFFFFF"/>
              </a:solidFill>
            </a:endParaRPr>
          </a:p>
        </p:txBody>
      </p:sp>
      <p:sp>
        <p:nvSpPr>
          <p:cNvPr id="237" name="Google Shape;237;g318b20cbf23_0_76"/>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85750" lvl="0" marL="342900" rtl="0" algn="l">
              <a:lnSpc>
                <a:spcPct val="100000"/>
              </a:lnSpc>
              <a:spcBef>
                <a:spcPts val="700"/>
              </a:spcBef>
              <a:spcAft>
                <a:spcPts val="0"/>
              </a:spcAft>
              <a:buSzPts val="1900"/>
              <a:buFont typeface="Calibri"/>
              <a:buChar char="•"/>
            </a:pPr>
            <a:r>
              <a:rPr lang="en-US" sz="1900"/>
              <a:t>This means you would only consider the top K amount of tokens before the model conducts the probabilistic sampling. </a:t>
            </a:r>
            <a:endParaRPr sz="1900"/>
          </a:p>
          <a:p>
            <a:pPr indent="-285750" lvl="0" marL="342900" rtl="0" algn="l">
              <a:lnSpc>
                <a:spcPct val="100000"/>
              </a:lnSpc>
              <a:spcBef>
                <a:spcPts val="700"/>
              </a:spcBef>
              <a:spcAft>
                <a:spcPts val="0"/>
              </a:spcAft>
              <a:buSzPts val="1900"/>
              <a:buFont typeface="Calibri"/>
              <a:buChar char="•"/>
            </a:pPr>
            <a:r>
              <a:rPr lang="en-US" sz="1900"/>
              <a:t>For example, if K=3, you would only consider the 3 most likely tokens before you sample.</a:t>
            </a:r>
            <a:endParaRPr sz="1900"/>
          </a:p>
        </p:txBody>
      </p:sp>
      <p:pic>
        <p:nvPicPr>
          <p:cNvPr id="238" name="Google Shape;238;g318b20cbf23_0_76"/>
          <p:cNvPicPr preferRelativeResize="0"/>
          <p:nvPr/>
        </p:nvPicPr>
        <p:blipFill>
          <a:blip r:embed="rId3">
            <a:alphaModFix/>
          </a:blip>
          <a:stretch>
            <a:fillRect/>
          </a:stretch>
        </p:blipFill>
        <p:spPr>
          <a:xfrm>
            <a:off x="2524200" y="2136975"/>
            <a:ext cx="4137650" cy="2224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18b20cbf23_0_83"/>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LLM Probabilities: Top P</a:t>
            </a:r>
            <a:endParaRPr>
              <a:solidFill>
                <a:srgbClr val="FFFFFF"/>
              </a:solidFill>
            </a:endParaRPr>
          </a:p>
        </p:txBody>
      </p:sp>
      <p:sp>
        <p:nvSpPr>
          <p:cNvPr id="244" name="Google Shape;244;g318b20cbf23_0_83"/>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85750" lvl="0" marL="342900" rtl="0" algn="l">
              <a:lnSpc>
                <a:spcPct val="100000"/>
              </a:lnSpc>
              <a:spcBef>
                <a:spcPts val="700"/>
              </a:spcBef>
              <a:spcAft>
                <a:spcPts val="0"/>
              </a:spcAft>
              <a:buSzPts val="1900"/>
              <a:buFont typeface="Calibri"/>
              <a:buChar char="•"/>
            </a:pPr>
            <a:r>
              <a:rPr lang="en-US" sz="1900"/>
              <a:t>This considers the cumulative probability of the tokens, allowing you to cut-off at a certain cumulative probability. </a:t>
            </a:r>
            <a:endParaRPr sz="1900"/>
          </a:p>
          <a:p>
            <a:pPr indent="-285750" lvl="0" marL="342900" rtl="0" algn="l">
              <a:lnSpc>
                <a:spcPct val="100000"/>
              </a:lnSpc>
              <a:spcBef>
                <a:spcPts val="700"/>
              </a:spcBef>
              <a:spcAft>
                <a:spcPts val="0"/>
              </a:spcAft>
              <a:buSzPts val="1900"/>
              <a:buFont typeface="Calibri"/>
              <a:buChar char="•"/>
            </a:pPr>
            <a:r>
              <a:rPr lang="en-US" sz="1900"/>
              <a:t>For example, a P = 0.97 would stop considering any tokens once the cumulative probability reaches 97%.</a:t>
            </a:r>
            <a:endParaRPr sz="1900"/>
          </a:p>
        </p:txBody>
      </p:sp>
      <p:pic>
        <p:nvPicPr>
          <p:cNvPr id="245" name="Google Shape;245;g318b20cbf23_0_83"/>
          <p:cNvPicPr preferRelativeResize="0"/>
          <p:nvPr/>
        </p:nvPicPr>
        <p:blipFill>
          <a:blip r:embed="rId3">
            <a:alphaModFix/>
          </a:blip>
          <a:stretch>
            <a:fillRect/>
          </a:stretch>
        </p:blipFill>
        <p:spPr>
          <a:xfrm>
            <a:off x="2646120" y="2175975"/>
            <a:ext cx="4268104" cy="2185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d6ae5c8dae_0_50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LLM Hands-on</a:t>
            </a:r>
            <a:endParaRPr>
              <a:solidFill>
                <a:srgbClr val="FFFFFF"/>
              </a:solidFill>
            </a:endParaRPr>
          </a:p>
        </p:txBody>
      </p:sp>
      <p:sp>
        <p:nvSpPr>
          <p:cNvPr id="251" name="Google Shape;251;gd6ae5c8dae_0_504"/>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92100" lvl="0" marL="342900" rtl="0" algn="l">
              <a:lnSpc>
                <a:spcPct val="90000"/>
              </a:lnSpc>
              <a:spcBef>
                <a:spcPts val="800"/>
              </a:spcBef>
              <a:spcAft>
                <a:spcPts val="0"/>
              </a:spcAft>
              <a:buSzPts val="2000"/>
              <a:buFont typeface="Calibri"/>
              <a:buChar char="•"/>
            </a:pPr>
            <a:r>
              <a:rPr lang="en-US" sz="2000"/>
              <a:t>Let’s explore an open-sourced LLM GPT-2, which should be small enough to run on a relatively powerful computer yet give results that are coherent. </a:t>
            </a:r>
            <a:endParaRPr sz="2000"/>
          </a:p>
          <a:p>
            <a:pPr indent="-292100" lvl="0" marL="342900" rtl="0" algn="l">
              <a:lnSpc>
                <a:spcPct val="90000"/>
              </a:lnSpc>
              <a:spcBef>
                <a:spcPts val="800"/>
              </a:spcBef>
              <a:spcAft>
                <a:spcPts val="0"/>
              </a:spcAft>
              <a:buSzPts val="2000"/>
              <a:buFont typeface="Calibri"/>
              <a:buChar char="•"/>
            </a:pPr>
            <a:r>
              <a:rPr lang="en-US" sz="2000"/>
              <a:t>We’ll breakdown many of the steps we just went over in this theoretical overview!</a:t>
            </a:r>
            <a:endParaRPr sz="2000"/>
          </a:p>
          <a:p>
            <a:pPr indent="-355600" lvl="0" marL="457200" rtl="0" algn="l">
              <a:spcBef>
                <a:spcPts val="700"/>
              </a:spcBef>
              <a:spcAft>
                <a:spcPts val="0"/>
              </a:spcAft>
              <a:buSzPts val="2000"/>
              <a:buFont typeface="Calibri"/>
              <a:buChar char="•"/>
            </a:pPr>
            <a:r>
              <a:rPr b="1" lang="en-US"/>
              <a:t>Demo:</a:t>
            </a:r>
            <a:r>
              <a:rPr lang="en-US"/>
              <a:t> The LLMs Jupyter Notebook</a:t>
            </a:r>
            <a:endParaRPr sz="200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7adc987fc7_0_143"/>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t/>
            </a:r>
            <a:endParaRPr/>
          </a:p>
        </p:txBody>
      </p:sp>
      <p:sp>
        <p:nvSpPr>
          <p:cNvPr id="257" name="Google Shape;257;g7adc987fc7_0_143"/>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t/>
            </a:r>
            <a:endParaRPr/>
          </a:p>
          <a:p>
            <a:pPr indent="0" lvl="0" marL="0" rtl="0" algn="l">
              <a:lnSpc>
                <a:spcPct val="100000"/>
              </a:lnSpc>
              <a:spcBef>
                <a:spcPts val="440"/>
              </a:spcBef>
              <a:spcAft>
                <a:spcPts val="0"/>
              </a:spcAft>
              <a:buSzPts val="2200"/>
              <a:buNone/>
            </a:pPr>
            <a:r>
              <a:t/>
            </a:r>
            <a:endParaRPr sz="1200"/>
          </a:p>
          <a:p>
            <a:pPr indent="0" lvl="0" marL="0" rtl="0" algn="l">
              <a:lnSpc>
                <a:spcPct val="100000"/>
              </a:lnSpc>
              <a:spcBef>
                <a:spcPts val="440"/>
              </a:spcBef>
              <a:spcAft>
                <a:spcPts val="0"/>
              </a:spcAft>
              <a:buSzPts val="2200"/>
              <a:buNone/>
            </a:pPr>
            <a:r>
              <a:rPr lang="en-US" sz="10000"/>
              <a:t>End of Part 1</a:t>
            </a:r>
            <a:endParaRPr sz="10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d744d08c17_0_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Diffusers and Image Models</a:t>
            </a:r>
            <a:endParaRPr/>
          </a:p>
        </p:txBody>
      </p:sp>
      <p:sp>
        <p:nvSpPr>
          <p:cNvPr id="263" name="Google Shape;263;gd744d08c17_0_0"/>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40"/>
              </a:spcBef>
              <a:spcAft>
                <a:spcPts val="0"/>
              </a:spcAft>
              <a:buSzPts val="2200"/>
              <a:buChar char="•"/>
            </a:pPr>
            <a:r>
              <a:rPr lang="en-US"/>
              <a:t>Image Data Overview</a:t>
            </a:r>
            <a:endParaRPr/>
          </a:p>
          <a:p>
            <a:pPr indent="-368300" lvl="0" marL="457200" rtl="0" algn="l">
              <a:lnSpc>
                <a:spcPct val="100000"/>
              </a:lnSpc>
              <a:spcBef>
                <a:spcPts val="0"/>
              </a:spcBef>
              <a:spcAft>
                <a:spcPts val="0"/>
              </a:spcAft>
              <a:buSzPts val="2200"/>
              <a:buChar char="•"/>
            </a:pPr>
            <a:r>
              <a:rPr lang="en-US"/>
              <a:t>Image Data with Python</a:t>
            </a:r>
            <a:endParaRPr/>
          </a:p>
          <a:p>
            <a:pPr indent="-368300" lvl="0" marL="457200" rtl="0" algn="l">
              <a:lnSpc>
                <a:spcPct val="100000"/>
              </a:lnSpc>
              <a:spcBef>
                <a:spcPts val="0"/>
              </a:spcBef>
              <a:spcAft>
                <a:spcPts val="0"/>
              </a:spcAft>
              <a:buSzPts val="2200"/>
              <a:buChar char="•"/>
            </a:pPr>
            <a:r>
              <a:rPr lang="en-US"/>
              <a:t>Understanding Text to Image Models</a:t>
            </a:r>
            <a:endParaRPr/>
          </a:p>
          <a:p>
            <a:pPr indent="-368300" lvl="0" marL="457200" rtl="0" algn="l">
              <a:lnSpc>
                <a:spcPct val="100000"/>
              </a:lnSpc>
              <a:spcBef>
                <a:spcPts val="0"/>
              </a:spcBef>
              <a:spcAft>
                <a:spcPts val="0"/>
              </a:spcAft>
              <a:buSzPts val="2200"/>
              <a:buChar char="•"/>
            </a:pPr>
            <a:r>
              <a:rPr lang="en-US"/>
              <a:t>Diffusion Models with Python </a:t>
            </a:r>
            <a:endParaRPr/>
          </a:p>
          <a:p>
            <a:pPr indent="-368300" lvl="0" marL="457200" rtl="0" algn="l">
              <a:lnSpc>
                <a:spcPct val="100000"/>
              </a:lnSpc>
              <a:spcBef>
                <a:spcPts val="0"/>
              </a:spcBef>
              <a:spcAft>
                <a:spcPts val="0"/>
              </a:spcAft>
              <a:buSzPts val="2200"/>
              <a:buChar char="•"/>
            </a:pPr>
            <a:r>
              <a:rPr lang="en-US"/>
              <a:t>AutoPipelines with Diffusers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dd4b968ef5_0_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Image Data</a:t>
            </a:r>
            <a:endParaRPr/>
          </a:p>
        </p:txBody>
      </p:sp>
      <p:sp>
        <p:nvSpPr>
          <p:cNvPr id="269" name="Google Shape;269;gdd4b968ef5_0_0"/>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1200"/>
              </a:spcBef>
              <a:spcAft>
                <a:spcPts val="1200"/>
              </a:spcAft>
              <a:buSzPts val="2200"/>
              <a:buNone/>
            </a:pPr>
            <a:r>
              <a:rPr lang="en-US" sz="2100"/>
              <a:t>Let’s imagine we have a simple image of a handwritten number:</a:t>
            </a:r>
            <a:endParaRPr sz="2100"/>
          </a:p>
        </p:txBody>
      </p:sp>
      <p:sp>
        <p:nvSpPr>
          <p:cNvPr id="270" name="Google Shape;270;gdd4b968ef5_0_0"/>
          <p:cNvSpPr/>
          <p:nvPr/>
        </p:nvSpPr>
        <p:spPr>
          <a:xfrm>
            <a:off x="1280575" y="2142849"/>
            <a:ext cx="1100850" cy="1319375"/>
          </a:xfrm>
          <a:custGeom>
            <a:rect b="b" l="l" r="r" t="t"/>
            <a:pathLst>
              <a:path extrusionOk="0" h="52775" w="44034">
                <a:moveTo>
                  <a:pt x="6290" y="14650"/>
                </a:moveTo>
                <a:cubicBezTo>
                  <a:pt x="9581" y="9713"/>
                  <a:pt x="13869" y="5406"/>
                  <a:pt x="18501" y="1698"/>
                </a:cubicBezTo>
                <a:cubicBezTo>
                  <a:pt x="18982" y="1313"/>
                  <a:pt x="19175" y="-218"/>
                  <a:pt x="19611" y="218"/>
                </a:cubicBezTo>
                <a:cubicBezTo>
                  <a:pt x="21461" y="2068"/>
                  <a:pt x="20495" y="5382"/>
                  <a:pt x="20722" y="7989"/>
                </a:cubicBezTo>
                <a:cubicBezTo>
                  <a:pt x="21418" y="15991"/>
                  <a:pt x="21820" y="24018"/>
                  <a:pt x="22202" y="32041"/>
                </a:cubicBezTo>
                <a:cubicBezTo>
                  <a:pt x="22520" y="38723"/>
                  <a:pt x="28405" y="46944"/>
                  <a:pt x="24052" y="52023"/>
                </a:cubicBezTo>
                <a:cubicBezTo>
                  <a:pt x="23165" y="53058"/>
                  <a:pt x="21333" y="52224"/>
                  <a:pt x="19981" y="52393"/>
                </a:cubicBezTo>
                <a:cubicBezTo>
                  <a:pt x="13862" y="53158"/>
                  <a:pt x="7647" y="52393"/>
                  <a:pt x="1480" y="52393"/>
                </a:cubicBezTo>
                <a:cubicBezTo>
                  <a:pt x="0" y="52393"/>
                  <a:pt x="4440" y="52393"/>
                  <a:pt x="5920" y="52393"/>
                </a:cubicBezTo>
                <a:cubicBezTo>
                  <a:pt x="9004" y="52393"/>
                  <a:pt x="12087" y="52393"/>
                  <a:pt x="15171" y="52393"/>
                </a:cubicBezTo>
                <a:cubicBezTo>
                  <a:pt x="24793" y="52393"/>
                  <a:pt x="34412" y="52023"/>
                  <a:pt x="44034" y="52023"/>
                </a:cubicBezTo>
              </a:path>
            </a:pathLst>
          </a:custGeom>
          <a:no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dd4b968ef5_0_0"/>
          <p:cNvSpPr/>
          <p:nvPr/>
        </p:nvSpPr>
        <p:spPr>
          <a:xfrm>
            <a:off x="3839125" y="2227017"/>
            <a:ext cx="1239625" cy="1310275"/>
          </a:xfrm>
          <a:custGeom>
            <a:rect b="b" l="l" r="r" t="t"/>
            <a:pathLst>
              <a:path extrusionOk="0" h="52411" w="49585">
                <a:moveTo>
                  <a:pt x="0" y="7254"/>
                </a:moveTo>
                <a:cubicBezTo>
                  <a:pt x="4522" y="-1794"/>
                  <a:pt x="27436" y="-2804"/>
                  <a:pt x="30343" y="6884"/>
                </a:cubicBezTo>
                <a:cubicBezTo>
                  <a:pt x="34812" y="21780"/>
                  <a:pt x="28347" y="47979"/>
                  <a:pt x="12951" y="50178"/>
                </a:cubicBezTo>
                <a:cubicBezTo>
                  <a:pt x="10460" y="50534"/>
                  <a:pt x="6485" y="51033"/>
                  <a:pt x="5550" y="48698"/>
                </a:cubicBezTo>
                <a:cubicBezTo>
                  <a:pt x="4143" y="45185"/>
                  <a:pt x="12498" y="44997"/>
                  <a:pt x="16282" y="44997"/>
                </a:cubicBezTo>
                <a:cubicBezTo>
                  <a:pt x="21481" y="44997"/>
                  <a:pt x="25669" y="49657"/>
                  <a:pt x="30713" y="50918"/>
                </a:cubicBezTo>
                <a:cubicBezTo>
                  <a:pt x="36835" y="52448"/>
                  <a:pt x="43275" y="52398"/>
                  <a:pt x="49585" y="52398"/>
                </a:cubicBezTo>
              </a:path>
            </a:pathLst>
          </a:custGeom>
          <a:no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dd4b968ef5_0_0"/>
          <p:cNvSpPr/>
          <p:nvPr/>
        </p:nvSpPr>
        <p:spPr>
          <a:xfrm>
            <a:off x="6392375" y="2091326"/>
            <a:ext cx="969325" cy="1312300"/>
          </a:xfrm>
          <a:custGeom>
            <a:rect b="b" l="l" r="r" t="t"/>
            <a:pathLst>
              <a:path extrusionOk="0" h="52492" w="38773">
                <a:moveTo>
                  <a:pt x="0" y="1951"/>
                </a:moveTo>
                <a:cubicBezTo>
                  <a:pt x="9021" y="-626"/>
                  <a:pt x="19621" y="-906"/>
                  <a:pt x="28123" y="3061"/>
                </a:cubicBezTo>
                <a:cubicBezTo>
                  <a:pt x="30232" y="4045"/>
                  <a:pt x="33587" y="4479"/>
                  <a:pt x="34043" y="6761"/>
                </a:cubicBezTo>
                <a:cubicBezTo>
                  <a:pt x="35028" y="11685"/>
                  <a:pt x="31776" y="18495"/>
                  <a:pt x="27013" y="20083"/>
                </a:cubicBezTo>
                <a:cubicBezTo>
                  <a:pt x="23588" y="21225"/>
                  <a:pt x="19893" y="21563"/>
                  <a:pt x="16282" y="21563"/>
                </a:cubicBezTo>
                <a:cubicBezTo>
                  <a:pt x="15531" y="21563"/>
                  <a:pt x="14061" y="21182"/>
                  <a:pt x="14061" y="21933"/>
                </a:cubicBezTo>
                <a:cubicBezTo>
                  <a:pt x="14061" y="21995"/>
                  <a:pt x="15129" y="21725"/>
                  <a:pt x="18872" y="21933"/>
                </a:cubicBezTo>
                <a:cubicBezTo>
                  <a:pt x="25610" y="22307"/>
                  <a:pt x="36477" y="21676"/>
                  <a:pt x="38114" y="28223"/>
                </a:cubicBezTo>
                <a:cubicBezTo>
                  <a:pt x="39452" y="33575"/>
                  <a:pt x="38684" y="40267"/>
                  <a:pt x="35153" y="44505"/>
                </a:cubicBezTo>
                <a:cubicBezTo>
                  <a:pt x="29618" y="51147"/>
                  <a:pt x="17720" y="54670"/>
                  <a:pt x="9991" y="50795"/>
                </a:cubicBezTo>
              </a:path>
            </a:pathLst>
          </a:custGeom>
          <a:no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d744d08c17_0_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Image Data</a:t>
            </a:r>
            <a:endParaRPr/>
          </a:p>
        </p:txBody>
      </p:sp>
      <p:sp>
        <p:nvSpPr>
          <p:cNvPr id="278" name="Google Shape;278;gd744d08c17_0_6"/>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rPr lang="en-US"/>
              <a:t>Each single digit image can be represented as an array</a:t>
            </a:r>
            <a:endParaRPr/>
          </a:p>
        </p:txBody>
      </p:sp>
      <p:pic>
        <p:nvPicPr>
          <p:cNvPr id="279" name="Google Shape;279;gd744d08c17_0_6"/>
          <p:cNvPicPr preferRelativeResize="0"/>
          <p:nvPr/>
        </p:nvPicPr>
        <p:blipFill rotWithShape="1">
          <a:blip r:embed="rId3">
            <a:alphaModFix/>
          </a:blip>
          <a:srcRect b="0" l="0" r="0" t="0"/>
          <a:stretch/>
        </p:blipFill>
        <p:spPr>
          <a:xfrm>
            <a:off x="1723113" y="1601797"/>
            <a:ext cx="5554474" cy="2603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18b20cbf23_0_11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Image Data</a:t>
            </a:r>
            <a:endParaRPr/>
          </a:p>
        </p:txBody>
      </p:sp>
      <p:sp>
        <p:nvSpPr>
          <p:cNvPr id="285" name="Google Shape;285;g318b20cbf23_0_110"/>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rPr lang="en-US"/>
              <a:t>For example, here a number is 28 by 28 pixels</a:t>
            </a:r>
            <a:endParaRPr/>
          </a:p>
          <a:p>
            <a:pPr indent="0" lvl="0" marL="0" rtl="0" algn="l">
              <a:lnSpc>
                <a:spcPct val="100000"/>
              </a:lnSpc>
              <a:spcBef>
                <a:spcPts val="440"/>
              </a:spcBef>
              <a:spcAft>
                <a:spcPts val="0"/>
              </a:spcAft>
              <a:buSzPts val="2200"/>
              <a:buNone/>
            </a:pPr>
            <a:r>
              <a:t/>
            </a:r>
            <a:endParaRPr/>
          </a:p>
          <a:p>
            <a:pPr indent="0" lvl="0" marL="0" rtl="0" algn="l">
              <a:lnSpc>
                <a:spcPct val="100000"/>
              </a:lnSpc>
              <a:spcBef>
                <a:spcPts val="440"/>
              </a:spcBef>
              <a:spcAft>
                <a:spcPts val="0"/>
              </a:spcAft>
              <a:buSzPts val="2200"/>
              <a:buNone/>
            </a:pPr>
            <a:r>
              <a:t/>
            </a:r>
            <a:endParaRPr/>
          </a:p>
          <a:p>
            <a:pPr indent="0" lvl="0" marL="0" rtl="0" algn="l">
              <a:lnSpc>
                <a:spcPct val="100000"/>
              </a:lnSpc>
              <a:spcBef>
                <a:spcPts val="440"/>
              </a:spcBef>
              <a:spcAft>
                <a:spcPts val="0"/>
              </a:spcAft>
              <a:buSzPts val="2200"/>
              <a:buNone/>
            </a:pPr>
            <a:r>
              <a:t/>
            </a:r>
            <a:endParaRPr/>
          </a:p>
          <a:p>
            <a:pPr indent="0" lvl="0" marL="0" rtl="0" algn="l">
              <a:lnSpc>
                <a:spcPct val="100000"/>
              </a:lnSpc>
              <a:spcBef>
                <a:spcPts val="440"/>
              </a:spcBef>
              <a:spcAft>
                <a:spcPts val="0"/>
              </a:spcAft>
              <a:buSzPts val="2200"/>
              <a:buNone/>
            </a:pPr>
            <a:r>
              <a:t/>
            </a:r>
            <a:endParaRPr/>
          </a:p>
          <a:p>
            <a:pPr indent="0" lvl="0" marL="0" rtl="0" algn="l">
              <a:lnSpc>
                <a:spcPct val="100000"/>
              </a:lnSpc>
              <a:spcBef>
                <a:spcPts val="440"/>
              </a:spcBef>
              <a:spcAft>
                <a:spcPts val="0"/>
              </a:spcAft>
              <a:buSzPts val="2200"/>
              <a:buNone/>
            </a:pPr>
            <a:r>
              <a:t/>
            </a:r>
            <a:endParaRPr/>
          </a:p>
          <a:p>
            <a:pPr indent="0" lvl="0" marL="0" rtl="0" algn="l">
              <a:lnSpc>
                <a:spcPct val="100000"/>
              </a:lnSpc>
              <a:spcBef>
                <a:spcPts val="440"/>
              </a:spcBef>
              <a:spcAft>
                <a:spcPts val="0"/>
              </a:spcAft>
              <a:buSzPts val="2200"/>
              <a:buNone/>
            </a:pPr>
            <a:r>
              <a:t/>
            </a:r>
            <a:endParaRPr/>
          </a:p>
          <a:p>
            <a:pPr indent="0" lvl="0" marL="0" rtl="0" algn="l">
              <a:lnSpc>
                <a:spcPct val="100000"/>
              </a:lnSpc>
              <a:spcBef>
                <a:spcPts val="440"/>
              </a:spcBef>
              <a:spcAft>
                <a:spcPts val="0"/>
              </a:spcAft>
              <a:buSzPts val="2200"/>
              <a:buNone/>
            </a:pPr>
            <a:r>
              <a:t/>
            </a:r>
            <a:endParaRPr/>
          </a:p>
          <a:p>
            <a:pPr indent="0" lvl="0" marL="0" rtl="0" algn="l">
              <a:lnSpc>
                <a:spcPct val="100000"/>
              </a:lnSpc>
              <a:spcBef>
                <a:spcPts val="440"/>
              </a:spcBef>
              <a:spcAft>
                <a:spcPts val="0"/>
              </a:spcAft>
              <a:buSzPts val="2200"/>
              <a:buNone/>
            </a:pPr>
            <a:r>
              <a:rPr lang="en-US"/>
              <a:t>A Nice Demo: </a:t>
            </a:r>
            <a:r>
              <a:rPr lang="en-US" u="sng">
                <a:solidFill>
                  <a:schemeClr val="hlink"/>
                </a:solidFill>
                <a:hlinkClick r:id="rId3"/>
              </a:rPr>
              <a:t>https://setosa.io/ev/image-kernels/</a:t>
            </a:r>
            <a:r>
              <a:rPr lang="en-US"/>
              <a:t> </a:t>
            </a:r>
            <a:endParaRPr/>
          </a:p>
        </p:txBody>
      </p:sp>
      <p:pic>
        <p:nvPicPr>
          <p:cNvPr id="286" name="Google Shape;286;g318b20cbf23_0_110"/>
          <p:cNvPicPr preferRelativeResize="0"/>
          <p:nvPr/>
        </p:nvPicPr>
        <p:blipFill rotWithShape="1">
          <a:blip r:embed="rId4">
            <a:alphaModFix/>
          </a:blip>
          <a:srcRect b="0" l="0" r="0" t="0"/>
          <a:stretch/>
        </p:blipFill>
        <p:spPr>
          <a:xfrm>
            <a:off x="1248600" y="1254600"/>
            <a:ext cx="6646824" cy="2619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318b20cbf23_0_11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Grayscale Images</a:t>
            </a:r>
            <a:endParaRPr/>
          </a:p>
        </p:txBody>
      </p:sp>
      <p:sp>
        <p:nvSpPr>
          <p:cNvPr id="292" name="Google Shape;292;g318b20cbf23_0_11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40"/>
              </a:spcBef>
              <a:spcAft>
                <a:spcPts val="0"/>
              </a:spcAft>
              <a:buSzPts val="2200"/>
              <a:buChar char="•"/>
            </a:pPr>
            <a:r>
              <a:rPr lang="en-US"/>
              <a:t>Then how dark a pixel should be can be represented as a value between 0 and 1.</a:t>
            </a:r>
            <a:endParaRPr/>
          </a:p>
          <a:p>
            <a:pPr indent="-368300" lvl="0" marL="457200" rtl="0" algn="l">
              <a:lnSpc>
                <a:spcPct val="100000"/>
              </a:lnSpc>
              <a:spcBef>
                <a:spcPts val="0"/>
              </a:spcBef>
              <a:spcAft>
                <a:spcPts val="0"/>
              </a:spcAft>
              <a:buSzPts val="2200"/>
              <a:buChar char="•"/>
            </a:pPr>
            <a:r>
              <a:rPr lang="en-US"/>
              <a:t>Often the default images have values between 0 and 255.</a:t>
            </a:r>
            <a:endParaRPr/>
          </a:p>
          <a:p>
            <a:pPr indent="-368300" lvl="0" marL="457200" rtl="0" algn="l">
              <a:lnSpc>
                <a:spcPct val="100000"/>
              </a:lnSpc>
              <a:spcBef>
                <a:spcPts val="0"/>
              </a:spcBef>
              <a:spcAft>
                <a:spcPts val="0"/>
              </a:spcAft>
              <a:buSzPts val="2200"/>
              <a:buChar char="•"/>
            </a:pPr>
            <a:r>
              <a:rPr lang="en-US"/>
              <a:t>The range 0 to 255 has to do with how computers store 8-bit numbers.</a:t>
            </a:r>
            <a:endParaRPr/>
          </a:p>
          <a:p>
            <a:pPr indent="-368300" lvl="0" marL="457200" rtl="0" algn="l">
              <a:lnSpc>
                <a:spcPct val="100000"/>
              </a:lnSpc>
              <a:spcBef>
                <a:spcPts val="0"/>
              </a:spcBef>
              <a:spcAft>
                <a:spcPts val="0"/>
              </a:spcAft>
              <a:buSzPts val="2200"/>
              <a:buChar char="•"/>
            </a:pPr>
            <a:r>
              <a:rPr lang="en-US"/>
              <a:t>But you can always divide all the values by 255 to normalize to between 0 and 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18b20cbf23_0_12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Color Images</a:t>
            </a:r>
            <a:endParaRPr/>
          </a:p>
        </p:txBody>
      </p:sp>
      <p:sp>
        <p:nvSpPr>
          <p:cNvPr id="298" name="Google Shape;298;g318b20cbf23_0_12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40"/>
              </a:spcBef>
              <a:spcAft>
                <a:spcPts val="0"/>
              </a:spcAft>
              <a:buSzPts val="2200"/>
              <a:buChar char="•"/>
            </a:pPr>
            <a:r>
              <a:rPr lang="en-US"/>
              <a:t>Now that we’ve understood how grayscale images  can be represented as arrays, what about color images? </a:t>
            </a:r>
            <a:endParaRPr/>
          </a:p>
          <a:p>
            <a:pPr indent="-368300" lvl="0" marL="457200" rtl="0" algn="l">
              <a:lnSpc>
                <a:spcPct val="100000"/>
              </a:lnSpc>
              <a:spcBef>
                <a:spcPts val="0"/>
              </a:spcBef>
              <a:spcAft>
                <a:spcPts val="0"/>
              </a:spcAft>
              <a:buSzPts val="2200"/>
              <a:buChar char="•"/>
            </a:pPr>
            <a:r>
              <a:rPr lang="en-US"/>
              <a:t>Color images can be represented as a combination of Red, Green, and Blue.</a:t>
            </a:r>
            <a:endParaRPr/>
          </a:p>
          <a:p>
            <a:pPr indent="-368300" lvl="0" marL="457200" rtl="0" algn="l">
              <a:lnSpc>
                <a:spcPct val="100000"/>
              </a:lnSpc>
              <a:spcBef>
                <a:spcPts val="0"/>
              </a:spcBef>
              <a:spcAft>
                <a:spcPts val="0"/>
              </a:spcAft>
              <a:buSzPts val="2200"/>
              <a:buChar char="•"/>
            </a:pPr>
            <a:r>
              <a:rPr lang="en-US"/>
              <a:t>Additive color mixing allows us to represent a wide variety of colors by simply combining different amounts or R, G, B.</a:t>
            </a:r>
            <a:endParaRPr/>
          </a:p>
        </p:txBody>
      </p:sp>
      <p:pic>
        <p:nvPicPr>
          <p:cNvPr id="299" name="Google Shape;299;g318b20cbf23_0_129"/>
          <p:cNvPicPr preferRelativeResize="0"/>
          <p:nvPr/>
        </p:nvPicPr>
        <p:blipFill rotWithShape="1">
          <a:blip r:embed="rId3">
            <a:alphaModFix/>
          </a:blip>
          <a:srcRect b="0" l="0" r="0" t="0"/>
          <a:stretch/>
        </p:blipFill>
        <p:spPr>
          <a:xfrm>
            <a:off x="4278913" y="2917325"/>
            <a:ext cx="1430862" cy="1398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31c0564191c_0_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What is HuggingFace?</a:t>
            </a:r>
            <a:endParaRPr/>
          </a:p>
        </p:txBody>
      </p:sp>
      <p:sp>
        <p:nvSpPr>
          <p:cNvPr id="69" name="Google Shape;69;g31c0564191c_0_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04800" lvl="0" marL="342900" rtl="0" algn="l">
              <a:lnSpc>
                <a:spcPct val="90000"/>
              </a:lnSpc>
              <a:spcBef>
                <a:spcPts val="500"/>
              </a:spcBef>
              <a:spcAft>
                <a:spcPts val="0"/>
              </a:spcAft>
              <a:buSzPts val="2200"/>
              <a:buFont typeface="Calibri"/>
              <a:buChar char="•"/>
            </a:pPr>
            <a:r>
              <a:rPr lang="en-US"/>
              <a:t>HuggingFace is a prominent platform in the artificial intelligence and machine learning community. </a:t>
            </a:r>
            <a:endParaRPr/>
          </a:p>
          <a:p>
            <a:pPr indent="-304800" lvl="0" marL="342900" rtl="0" algn="l">
              <a:lnSpc>
                <a:spcPct val="90000"/>
              </a:lnSpc>
              <a:spcBef>
                <a:spcPts val="500"/>
              </a:spcBef>
              <a:spcAft>
                <a:spcPts val="0"/>
              </a:spcAft>
              <a:buSzPts val="2200"/>
              <a:buFont typeface="Calibri"/>
              <a:buChar char="•"/>
            </a:pPr>
            <a:r>
              <a:rPr lang="en-US"/>
              <a:t>Founded in 2016, HuggingFace offers a comprehensive suite of tools and resources designed to facilitate the development and deployment of machine learning models.</a:t>
            </a:r>
            <a:endParaRPr/>
          </a:p>
          <a:p>
            <a:pPr indent="-304800" lvl="0" marL="342900" rtl="0" algn="l">
              <a:lnSpc>
                <a:spcPct val="90000"/>
              </a:lnSpc>
              <a:spcBef>
                <a:spcPts val="500"/>
              </a:spcBef>
              <a:spcAft>
                <a:spcPts val="0"/>
              </a:spcAft>
              <a:buSzPts val="2200"/>
              <a:buChar char="•"/>
            </a:pPr>
            <a:r>
              <a:rPr lang="en-US"/>
              <a:t>It is is a platform where the ML community collaborates on models, datasets, and applications.</a:t>
            </a:r>
            <a:endParaRPr/>
          </a:p>
          <a:p>
            <a:pPr indent="-304800" lvl="0" marL="342900" rtl="0" algn="l">
              <a:lnSpc>
                <a:spcPct val="90000"/>
              </a:lnSpc>
              <a:spcBef>
                <a:spcPts val="500"/>
              </a:spcBef>
              <a:spcAft>
                <a:spcPts val="500"/>
              </a:spcAft>
              <a:buSzPts val="2200"/>
              <a:buChar char="•"/>
            </a:pPr>
            <a:r>
              <a:rPr lang="en-US"/>
              <a:t>Website: </a:t>
            </a:r>
            <a:r>
              <a:rPr lang="en-US" u="sng">
                <a:solidFill>
                  <a:schemeClr val="hlink"/>
                </a:solidFill>
                <a:hlinkClick r:id="rId3"/>
              </a:rPr>
              <a:t>https://huggingface.co/</a:t>
            </a:r>
            <a:r>
              <a:rPr lang="en-U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18b20cbf23_0_13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Color Images</a:t>
            </a:r>
            <a:endParaRPr/>
          </a:p>
        </p:txBody>
      </p:sp>
      <p:sp>
        <p:nvSpPr>
          <p:cNvPr id="305" name="Google Shape;305;g318b20cbf23_0_137"/>
          <p:cNvSpPr txBox="1"/>
          <p:nvPr>
            <p:ph idx="1" type="body"/>
          </p:nvPr>
        </p:nvSpPr>
        <p:spPr>
          <a:xfrm>
            <a:off x="1147375" y="814775"/>
            <a:ext cx="3727800" cy="2772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40"/>
              </a:spcBef>
              <a:spcAft>
                <a:spcPts val="0"/>
              </a:spcAft>
              <a:buSzPts val="2200"/>
              <a:buChar char="•"/>
            </a:pPr>
            <a:r>
              <a:rPr lang="en-US"/>
              <a:t>RGB allows to produce a range of colors.</a:t>
            </a:r>
            <a:endParaRPr/>
          </a:p>
          <a:p>
            <a:pPr indent="-368300" lvl="0" marL="457200" rtl="0" algn="l">
              <a:lnSpc>
                <a:spcPct val="100000"/>
              </a:lnSpc>
              <a:spcBef>
                <a:spcPts val="0"/>
              </a:spcBef>
              <a:spcAft>
                <a:spcPts val="0"/>
              </a:spcAft>
              <a:buSzPts val="2200"/>
              <a:buChar char="•"/>
            </a:pPr>
            <a:r>
              <a:rPr lang="en-US"/>
              <a:t>Each color channel will have intensity values. </a:t>
            </a:r>
            <a:endParaRPr/>
          </a:p>
          <a:p>
            <a:pPr indent="-368300" lvl="0" marL="457200" rtl="0" algn="l">
              <a:lnSpc>
                <a:spcPct val="100000"/>
              </a:lnSpc>
              <a:spcBef>
                <a:spcPts val="0"/>
              </a:spcBef>
              <a:spcAft>
                <a:spcPts val="0"/>
              </a:spcAft>
              <a:buSzPts val="2200"/>
              <a:buChar char="•"/>
            </a:pPr>
            <a:r>
              <a:rPr lang="en-US"/>
              <a:t>You may have already seen this sort of representation in other software with RGB sliders.</a:t>
            </a:r>
            <a:endParaRPr/>
          </a:p>
        </p:txBody>
      </p:sp>
      <p:pic>
        <p:nvPicPr>
          <p:cNvPr id="306" name="Google Shape;306;g318b20cbf23_0_137"/>
          <p:cNvPicPr preferRelativeResize="0"/>
          <p:nvPr/>
        </p:nvPicPr>
        <p:blipFill rotWithShape="1">
          <a:blip r:embed="rId3">
            <a:alphaModFix/>
          </a:blip>
          <a:srcRect b="0" l="0" r="0" t="0"/>
          <a:stretch/>
        </p:blipFill>
        <p:spPr>
          <a:xfrm>
            <a:off x="4939725" y="972575"/>
            <a:ext cx="2989949" cy="3304649"/>
          </a:xfrm>
          <a:prstGeom prst="rect">
            <a:avLst/>
          </a:prstGeom>
          <a:noFill/>
          <a:ln>
            <a:noFill/>
          </a:ln>
        </p:spPr>
      </p:pic>
      <p:pic>
        <p:nvPicPr>
          <p:cNvPr id="307" name="Google Shape;307;g318b20cbf23_0_137"/>
          <p:cNvPicPr preferRelativeResize="0"/>
          <p:nvPr/>
        </p:nvPicPr>
        <p:blipFill rotWithShape="1">
          <a:blip r:embed="rId4">
            <a:alphaModFix/>
          </a:blip>
          <a:srcRect b="0" l="0" r="0" t="0"/>
          <a:stretch/>
        </p:blipFill>
        <p:spPr>
          <a:xfrm>
            <a:off x="1433425" y="3716525"/>
            <a:ext cx="3280800" cy="560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18b20cbf23_0_14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Color Images</a:t>
            </a:r>
            <a:endParaRPr/>
          </a:p>
        </p:txBody>
      </p:sp>
      <p:sp>
        <p:nvSpPr>
          <p:cNvPr id="313" name="Google Shape;313;g318b20cbf23_0_147"/>
          <p:cNvSpPr txBox="1"/>
          <p:nvPr>
            <p:ph idx="1" type="body"/>
          </p:nvPr>
        </p:nvSpPr>
        <p:spPr>
          <a:xfrm>
            <a:off x="1147375" y="1234125"/>
            <a:ext cx="2715900" cy="2963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None/>
            </a:pPr>
            <a:r>
              <a:rPr lang="en-US"/>
              <a:t>The shape of the color array then has 3 dimensions:</a:t>
            </a:r>
            <a:endParaRPr/>
          </a:p>
          <a:p>
            <a:pPr indent="-355600" lvl="1" marL="914400" rtl="0" algn="l">
              <a:lnSpc>
                <a:spcPct val="100000"/>
              </a:lnSpc>
              <a:spcBef>
                <a:spcPts val="440"/>
              </a:spcBef>
              <a:spcAft>
                <a:spcPts val="0"/>
              </a:spcAft>
              <a:buSzPts val="2000"/>
              <a:buChar char="•"/>
            </a:pPr>
            <a:r>
              <a:rPr lang="en-US"/>
              <a:t>Height</a:t>
            </a:r>
            <a:endParaRPr/>
          </a:p>
          <a:p>
            <a:pPr indent="-355600" lvl="1" marL="914400" rtl="0" algn="l">
              <a:lnSpc>
                <a:spcPct val="100000"/>
              </a:lnSpc>
              <a:spcBef>
                <a:spcPts val="0"/>
              </a:spcBef>
              <a:spcAft>
                <a:spcPts val="0"/>
              </a:spcAft>
              <a:buSzPts val="2000"/>
              <a:buChar char="•"/>
            </a:pPr>
            <a:r>
              <a:rPr lang="en-US"/>
              <a:t>Width</a:t>
            </a:r>
            <a:endParaRPr/>
          </a:p>
          <a:p>
            <a:pPr indent="-355600" lvl="1" marL="914400" rtl="0" algn="l">
              <a:lnSpc>
                <a:spcPct val="100000"/>
              </a:lnSpc>
              <a:spcBef>
                <a:spcPts val="0"/>
              </a:spcBef>
              <a:spcAft>
                <a:spcPts val="0"/>
              </a:spcAft>
              <a:buSzPts val="2000"/>
              <a:buChar char="•"/>
            </a:pPr>
            <a:r>
              <a:rPr lang="en-US"/>
              <a:t>Color Channels</a:t>
            </a:r>
            <a:endParaRPr/>
          </a:p>
        </p:txBody>
      </p:sp>
      <p:pic>
        <p:nvPicPr>
          <p:cNvPr id="314" name="Google Shape;314;g318b20cbf23_0_147"/>
          <p:cNvPicPr preferRelativeResize="0"/>
          <p:nvPr/>
        </p:nvPicPr>
        <p:blipFill rotWithShape="1">
          <a:blip r:embed="rId3">
            <a:alphaModFix/>
          </a:blip>
          <a:srcRect b="0" l="0" r="0" t="0"/>
          <a:stretch/>
        </p:blipFill>
        <p:spPr>
          <a:xfrm>
            <a:off x="3859308" y="966351"/>
            <a:ext cx="4013450" cy="3210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18b20cbf23_0_15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Color Images</a:t>
            </a:r>
            <a:endParaRPr/>
          </a:p>
        </p:txBody>
      </p:sp>
      <p:sp>
        <p:nvSpPr>
          <p:cNvPr id="320" name="Google Shape;320;g318b20cbf23_0_156"/>
          <p:cNvSpPr txBox="1"/>
          <p:nvPr>
            <p:ph idx="1" type="body"/>
          </p:nvPr>
        </p:nvSpPr>
        <p:spPr>
          <a:xfrm>
            <a:off x="1147375" y="1234125"/>
            <a:ext cx="3424500" cy="2963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None/>
            </a:pPr>
            <a:r>
              <a:rPr lang="en-US" sz="2200"/>
              <a:t>This means when you read in an image and check its shape, it will look something like: </a:t>
            </a:r>
            <a:endParaRPr sz="2200"/>
          </a:p>
          <a:p>
            <a:pPr indent="-355600" lvl="1" marL="914400" rtl="0" algn="l">
              <a:lnSpc>
                <a:spcPct val="100000"/>
              </a:lnSpc>
              <a:spcBef>
                <a:spcPts val="440"/>
              </a:spcBef>
              <a:spcAft>
                <a:spcPts val="0"/>
              </a:spcAft>
              <a:buSzPts val="2000"/>
              <a:buChar char="•"/>
            </a:pPr>
            <a:r>
              <a:rPr lang="en-US" sz="2200"/>
              <a:t>(1280,720,3) </a:t>
            </a:r>
            <a:endParaRPr sz="2200"/>
          </a:p>
          <a:p>
            <a:pPr indent="-355600" lvl="1" marL="914400" rtl="0" algn="l">
              <a:lnSpc>
                <a:spcPct val="100000"/>
              </a:lnSpc>
              <a:spcBef>
                <a:spcPts val="0"/>
              </a:spcBef>
              <a:spcAft>
                <a:spcPts val="0"/>
              </a:spcAft>
              <a:buSzPts val="2000"/>
              <a:buChar char="•"/>
            </a:pPr>
            <a:r>
              <a:rPr lang="en-US" sz="2200"/>
              <a:t>1280 pixel width </a:t>
            </a:r>
            <a:endParaRPr sz="2200"/>
          </a:p>
          <a:p>
            <a:pPr indent="-355600" lvl="1" marL="914400" rtl="0" algn="l">
              <a:lnSpc>
                <a:spcPct val="100000"/>
              </a:lnSpc>
              <a:spcBef>
                <a:spcPts val="0"/>
              </a:spcBef>
              <a:spcAft>
                <a:spcPts val="0"/>
              </a:spcAft>
              <a:buSzPts val="2000"/>
              <a:buChar char="•"/>
            </a:pPr>
            <a:r>
              <a:rPr lang="en-US" sz="2200"/>
              <a:t>720 pixel height </a:t>
            </a:r>
            <a:endParaRPr sz="2200"/>
          </a:p>
          <a:p>
            <a:pPr indent="-355600" lvl="1" marL="914400" rtl="0" algn="l">
              <a:lnSpc>
                <a:spcPct val="100000"/>
              </a:lnSpc>
              <a:spcBef>
                <a:spcPts val="0"/>
              </a:spcBef>
              <a:spcAft>
                <a:spcPts val="0"/>
              </a:spcAft>
              <a:buSzPts val="2000"/>
              <a:buChar char="•"/>
            </a:pPr>
            <a:r>
              <a:rPr lang="en-US" sz="2200"/>
              <a:t>3 color channels</a:t>
            </a:r>
            <a:endParaRPr/>
          </a:p>
        </p:txBody>
      </p:sp>
      <p:pic>
        <p:nvPicPr>
          <p:cNvPr id="321" name="Google Shape;321;g318b20cbf23_0_156"/>
          <p:cNvPicPr preferRelativeResize="0"/>
          <p:nvPr/>
        </p:nvPicPr>
        <p:blipFill rotWithShape="1">
          <a:blip r:embed="rId3">
            <a:alphaModFix/>
          </a:blip>
          <a:srcRect b="0" l="0" r="0" t="0"/>
          <a:stretch/>
        </p:blipFill>
        <p:spPr>
          <a:xfrm>
            <a:off x="4736379" y="1476025"/>
            <a:ext cx="3210776" cy="2626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18b20cbf23_0_165"/>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Demo</a:t>
            </a:r>
            <a:endParaRPr/>
          </a:p>
        </p:txBody>
      </p:sp>
      <p:sp>
        <p:nvSpPr>
          <p:cNvPr id="327" name="Google Shape;327;g318b20cbf23_0_165"/>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l">
              <a:spcBef>
                <a:spcPts val="700"/>
              </a:spcBef>
              <a:spcAft>
                <a:spcPts val="0"/>
              </a:spcAft>
              <a:buNone/>
            </a:pPr>
            <a:r>
              <a:rPr b="1" lang="en-US"/>
              <a:t>Demo: </a:t>
            </a:r>
            <a:r>
              <a:rPr lang="en-US"/>
              <a:t>The Understanding-Image-Data Jupyter Notebook</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d744d08c17_0_1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The Diffusers Library</a:t>
            </a:r>
            <a:endParaRPr/>
          </a:p>
        </p:txBody>
      </p:sp>
      <p:sp>
        <p:nvSpPr>
          <p:cNvPr id="333" name="Google Shape;333;gd744d08c17_0_1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rPr lang="en-US"/>
              <a:t>Let’s explore the diffusers library that allows us to easily interact with diffusion based text to image models.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318b20cbf23_0_17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Image Models</a:t>
            </a:r>
            <a:endParaRPr/>
          </a:p>
        </p:txBody>
      </p:sp>
      <p:sp>
        <p:nvSpPr>
          <p:cNvPr id="339" name="Google Shape;339;g318b20cbf23_0_17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98450" lvl="0" marL="228600" rtl="0" algn="l">
              <a:lnSpc>
                <a:spcPct val="100000"/>
              </a:lnSpc>
              <a:spcBef>
                <a:spcPts val="440"/>
              </a:spcBef>
              <a:spcAft>
                <a:spcPts val="0"/>
              </a:spcAft>
              <a:buSzPts val="2000"/>
              <a:buChar char="•"/>
            </a:pPr>
            <a:r>
              <a:rPr lang="en-US" sz="2000"/>
              <a:t>Before we dive into the details of how we can generate images with diffusion models and the diffusers library, let’s get a very high-level understanding of how these models actually work. </a:t>
            </a:r>
            <a:endParaRPr sz="2000"/>
          </a:p>
          <a:p>
            <a:pPr indent="-298450" lvl="0" marL="228600" rtl="0" algn="l">
              <a:lnSpc>
                <a:spcPct val="100000"/>
              </a:lnSpc>
              <a:spcBef>
                <a:spcPts val="0"/>
              </a:spcBef>
              <a:spcAft>
                <a:spcPts val="0"/>
              </a:spcAft>
              <a:buSzPts val="2000"/>
              <a:buChar char="•"/>
            </a:pPr>
            <a:r>
              <a:rPr lang="en-US" sz="2000"/>
              <a:t>We’ll base our discussion on the original diffusion techniques popularized by OpenAI’s Dall-E and Stable Diffusion.</a:t>
            </a:r>
            <a:endParaRPr sz="2000"/>
          </a:p>
          <a:p>
            <a:pPr indent="-298450" lvl="0" marL="228600" rtl="0" algn="l">
              <a:lnSpc>
                <a:spcPct val="100000"/>
              </a:lnSpc>
              <a:spcBef>
                <a:spcPts val="0"/>
              </a:spcBef>
              <a:spcAft>
                <a:spcPts val="0"/>
              </a:spcAft>
              <a:buSzPts val="2000"/>
              <a:buChar char="•"/>
            </a:pPr>
            <a:r>
              <a:rPr lang="en-US" sz="2000"/>
              <a:t>Stable Diffusion (2022-08), released by Stability AI, consists of a denoising latent diffusion model (860 million parameters), a VAE, and a text encoder. </a:t>
            </a:r>
            <a:endParaRPr sz="2000"/>
          </a:p>
          <a:p>
            <a:pPr indent="-298450" lvl="0" marL="228600" rtl="0" algn="l">
              <a:lnSpc>
                <a:spcPct val="100000"/>
              </a:lnSpc>
              <a:spcBef>
                <a:spcPts val="0"/>
              </a:spcBef>
              <a:spcAft>
                <a:spcPts val="0"/>
              </a:spcAft>
              <a:buSzPts val="2000"/>
              <a:buChar char="•"/>
            </a:pPr>
            <a:r>
              <a:rPr lang="en-US" sz="2000"/>
              <a:t>The denoising network was a U-Net, with cross-attention blocks to allow for conditional image generation.</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318b20cbf23_0_17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Image Models</a:t>
            </a:r>
            <a:endParaRPr/>
          </a:p>
        </p:txBody>
      </p:sp>
      <p:sp>
        <p:nvSpPr>
          <p:cNvPr id="345" name="Google Shape;345;g318b20cbf23_0_178"/>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98450" lvl="0" marL="228600" rtl="0" algn="l">
              <a:lnSpc>
                <a:spcPct val="100000"/>
              </a:lnSpc>
              <a:spcBef>
                <a:spcPts val="440"/>
              </a:spcBef>
              <a:spcAft>
                <a:spcPts val="0"/>
              </a:spcAft>
              <a:buSzPts val="2000"/>
              <a:buChar char="•"/>
            </a:pPr>
            <a:r>
              <a:rPr lang="en-US" sz="2000"/>
              <a:t>Stable Diffusion 3 changed the latent diffusion model from the UNet to a Transformer model, and so it is a DiT. </a:t>
            </a:r>
            <a:endParaRPr sz="2000"/>
          </a:p>
          <a:p>
            <a:pPr indent="-298450" lvl="0" marL="228600" rtl="0" algn="l">
              <a:lnSpc>
                <a:spcPct val="100000"/>
              </a:lnSpc>
              <a:spcBef>
                <a:spcPts val="0"/>
              </a:spcBef>
              <a:spcAft>
                <a:spcPts val="0"/>
              </a:spcAft>
              <a:buSzPts val="2000"/>
              <a:buChar char="•"/>
            </a:pPr>
            <a:r>
              <a:rPr lang="en-US" sz="2000"/>
              <a:t>It uses rectified flow. </a:t>
            </a:r>
            <a:endParaRPr sz="2000"/>
          </a:p>
          <a:p>
            <a:pPr indent="-298450" lvl="0" marL="228600" rtl="0" algn="l">
              <a:lnSpc>
                <a:spcPct val="100000"/>
              </a:lnSpc>
              <a:spcBef>
                <a:spcPts val="0"/>
              </a:spcBef>
              <a:spcAft>
                <a:spcPts val="0"/>
              </a:spcAft>
              <a:buSzPts val="2000"/>
              <a:buChar char="•"/>
            </a:pPr>
            <a:r>
              <a:rPr lang="en-US" sz="2000"/>
              <a:t>As of this course the model weights have not been open-sourced.</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18b20cbf23_0_18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Diffusion Models</a:t>
            </a:r>
            <a:endParaRPr/>
          </a:p>
        </p:txBody>
      </p:sp>
      <p:sp>
        <p:nvSpPr>
          <p:cNvPr id="351" name="Google Shape;351;g318b20cbf23_0_184"/>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98450" lvl="0" marL="228600" rtl="0" algn="l">
              <a:lnSpc>
                <a:spcPct val="100000"/>
              </a:lnSpc>
              <a:spcBef>
                <a:spcPts val="440"/>
              </a:spcBef>
              <a:spcAft>
                <a:spcPts val="0"/>
              </a:spcAft>
              <a:buSzPts val="2000"/>
              <a:buChar char="•"/>
            </a:pPr>
            <a:r>
              <a:rPr lang="en-US" sz="2000"/>
              <a:t>Fundamentally, all a diffusion model does is take in an input text string and output an image. </a:t>
            </a:r>
            <a:endParaRPr sz="2000"/>
          </a:p>
          <a:p>
            <a:pPr indent="-298450" lvl="0" marL="228600" rtl="0" algn="l">
              <a:lnSpc>
                <a:spcPct val="100000"/>
              </a:lnSpc>
              <a:spcBef>
                <a:spcPts val="0"/>
              </a:spcBef>
              <a:spcAft>
                <a:spcPts val="0"/>
              </a:spcAft>
              <a:buSzPts val="2000"/>
              <a:buChar char="•"/>
            </a:pPr>
            <a:r>
              <a:rPr lang="en-US" sz="2000"/>
              <a:t>Note how overall this idea is actually quite similar to the idea of text to text generation, except in this case the modality of the output is different.</a:t>
            </a:r>
            <a:endParaRPr sz="2000"/>
          </a:p>
          <a:p>
            <a:pPr indent="-298450" lvl="0" marL="228600" rtl="0" algn="l">
              <a:lnSpc>
                <a:spcPct val="100000"/>
              </a:lnSpc>
              <a:spcBef>
                <a:spcPts val="0"/>
              </a:spcBef>
              <a:spcAft>
                <a:spcPts val="0"/>
              </a:spcAft>
              <a:buSzPts val="2000"/>
              <a:buChar char="•"/>
            </a:pPr>
            <a:r>
              <a:rPr lang="en-US" sz="2000"/>
              <a:t>Also note how the training data will need to be different! </a:t>
            </a:r>
            <a:endParaRPr sz="2000"/>
          </a:p>
          <a:p>
            <a:pPr indent="-298450" lvl="0" marL="228600" rtl="0" algn="l">
              <a:lnSpc>
                <a:spcPct val="100000"/>
              </a:lnSpc>
              <a:spcBef>
                <a:spcPts val="0"/>
              </a:spcBef>
              <a:spcAft>
                <a:spcPts val="0"/>
              </a:spcAft>
              <a:buSzPts val="2000"/>
              <a:buChar char="•"/>
            </a:pPr>
            <a:r>
              <a:rPr lang="en-US" sz="2000"/>
              <a:t>In order to create images from text, we will need images that have text labels. </a:t>
            </a:r>
            <a:endParaRPr sz="2000"/>
          </a:p>
          <a:p>
            <a:pPr indent="-298450" lvl="0" marL="228600" rtl="0" algn="l">
              <a:lnSpc>
                <a:spcPct val="100000"/>
              </a:lnSpc>
              <a:spcBef>
                <a:spcPts val="0"/>
              </a:spcBef>
              <a:spcAft>
                <a:spcPts val="0"/>
              </a:spcAft>
              <a:buSzPts val="2000"/>
              <a:buChar char="•"/>
            </a:pPr>
            <a:r>
              <a:rPr lang="en-US" sz="2000"/>
              <a:t>Depending on the resources available, we could use existing data sets, create our own, or use deep learning to label images.</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7adc987fc7_0_11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What Diffusion Models do!</a:t>
            </a:r>
            <a:endParaRPr/>
          </a:p>
        </p:txBody>
      </p:sp>
      <p:sp>
        <p:nvSpPr>
          <p:cNvPr id="357" name="Google Shape;357;g7adc987fc7_0_111"/>
          <p:cNvSpPr/>
          <p:nvPr/>
        </p:nvSpPr>
        <p:spPr>
          <a:xfrm>
            <a:off x="2706685" y="1341500"/>
            <a:ext cx="3936000" cy="2514300"/>
          </a:xfrm>
          <a:prstGeom prst="rect">
            <a:avLst/>
          </a:prstGeom>
          <a:noFill/>
          <a:ln cap="flat" cmpd="sng" w="28575">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Montserrat"/>
                <a:ea typeface="Montserrat"/>
                <a:cs typeface="Montserrat"/>
                <a:sym typeface="Montserrat"/>
              </a:rPr>
              <a:t>Diffusion</a:t>
            </a:r>
            <a:endParaRPr b="1" i="0" sz="3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Montserrat"/>
                <a:ea typeface="Montserrat"/>
                <a:cs typeface="Montserrat"/>
                <a:sym typeface="Montserrat"/>
              </a:rPr>
              <a:t>Model</a:t>
            </a:r>
            <a:endParaRPr b="1" i="0" sz="3600" u="none" cap="none" strike="noStrike">
              <a:solidFill>
                <a:srgbClr val="000000"/>
              </a:solidFill>
              <a:latin typeface="Montserrat"/>
              <a:ea typeface="Montserrat"/>
              <a:cs typeface="Montserrat"/>
              <a:sym typeface="Montserrat"/>
            </a:endParaRPr>
          </a:p>
        </p:txBody>
      </p:sp>
      <p:sp>
        <p:nvSpPr>
          <p:cNvPr id="358" name="Google Shape;358;g7adc987fc7_0_111"/>
          <p:cNvSpPr txBox="1"/>
          <p:nvPr/>
        </p:nvSpPr>
        <p:spPr>
          <a:xfrm>
            <a:off x="1218800" y="1870800"/>
            <a:ext cx="11958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ontserrat"/>
                <a:ea typeface="Montserrat"/>
                <a:cs typeface="Montserrat"/>
                <a:sym typeface="Montserrat"/>
              </a:rPr>
              <a:t>“A 3d clay render of Salvador Dali”</a:t>
            </a:r>
            <a:endParaRPr b="0" i="0" sz="1800" u="none" cap="none" strike="noStrike">
              <a:solidFill>
                <a:srgbClr val="000000"/>
              </a:solidFill>
              <a:latin typeface="Montserrat"/>
              <a:ea typeface="Montserrat"/>
              <a:cs typeface="Montserrat"/>
              <a:sym typeface="Montserrat"/>
            </a:endParaRPr>
          </a:p>
        </p:txBody>
      </p:sp>
      <p:sp>
        <p:nvSpPr>
          <p:cNvPr id="359" name="Google Shape;359;g7adc987fc7_0_111"/>
          <p:cNvSpPr/>
          <p:nvPr/>
        </p:nvSpPr>
        <p:spPr>
          <a:xfrm>
            <a:off x="2347785" y="2400118"/>
            <a:ext cx="311100" cy="3234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7adc987fc7_0_111"/>
          <p:cNvSpPr/>
          <p:nvPr/>
        </p:nvSpPr>
        <p:spPr>
          <a:xfrm>
            <a:off x="6675129" y="2400118"/>
            <a:ext cx="311100" cy="3234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1" name="Google Shape;361;g7adc987fc7_0_111"/>
          <p:cNvPicPr preferRelativeResize="0"/>
          <p:nvPr/>
        </p:nvPicPr>
        <p:blipFill rotWithShape="1">
          <a:blip r:embed="rId3">
            <a:alphaModFix/>
          </a:blip>
          <a:srcRect b="0" l="0" r="0" t="0"/>
          <a:stretch/>
        </p:blipFill>
        <p:spPr>
          <a:xfrm>
            <a:off x="6996157" y="1944735"/>
            <a:ext cx="944364" cy="116059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7adc987fc7_0_11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Remember!</a:t>
            </a:r>
            <a:endParaRPr/>
          </a:p>
        </p:txBody>
      </p:sp>
      <p:sp>
        <p:nvSpPr>
          <p:cNvPr id="367" name="Google Shape;367;g7adc987fc7_0_116"/>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600"/>
              </a:spcBef>
              <a:spcAft>
                <a:spcPts val="0"/>
              </a:spcAft>
              <a:buSzPts val="2300"/>
              <a:buChar char="•"/>
            </a:pPr>
            <a:r>
              <a:rPr lang="en-US" sz="2300"/>
              <a:t>An embedding is the creation of a vector representation of an object, such as a text embedding, allowing us to represent a word as a vector of N-dimensions.</a:t>
            </a:r>
            <a:endParaRPr sz="2300"/>
          </a:p>
          <a:p>
            <a:pPr indent="-374650" lvl="0" marL="457200" rtl="0" algn="l">
              <a:lnSpc>
                <a:spcPct val="100000"/>
              </a:lnSpc>
              <a:spcBef>
                <a:spcPts val="0"/>
              </a:spcBef>
              <a:spcAft>
                <a:spcPts val="0"/>
              </a:spcAft>
              <a:buSzPts val="2300"/>
              <a:buChar char="•"/>
            </a:pPr>
            <a:r>
              <a:rPr lang="en-US" sz="2300"/>
              <a:t>Essentially, diffusion models understand the </a:t>
            </a:r>
            <a:r>
              <a:rPr lang="en-US" sz="2300"/>
              <a:t>relationship</a:t>
            </a:r>
            <a:r>
              <a:rPr lang="en-US" sz="2300"/>
              <a:t> between text and images and decode a noisy image to a true image.</a:t>
            </a:r>
            <a:endParaRPr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txBox="1"/>
          <p:nvPr>
            <p:ph type="title"/>
          </p:nvPr>
        </p:nvSpPr>
        <p:spPr>
          <a:xfrm>
            <a:off x="1138620" y="-78830"/>
            <a:ext cx="7548179" cy="56055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Core of HF</a:t>
            </a:r>
            <a:endParaRPr>
              <a:solidFill>
                <a:srgbClr val="FFFFFF"/>
              </a:solidFill>
            </a:endParaRPr>
          </a:p>
        </p:txBody>
      </p:sp>
      <p:sp>
        <p:nvSpPr>
          <p:cNvPr id="75" name="Google Shape;75;p3"/>
          <p:cNvSpPr txBox="1"/>
          <p:nvPr>
            <p:ph idx="1" type="body"/>
          </p:nvPr>
        </p:nvSpPr>
        <p:spPr>
          <a:xfrm>
            <a:off x="1147379" y="814771"/>
            <a:ext cx="6839712" cy="3547021"/>
          </a:xfrm>
          <a:prstGeom prst="rect">
            <a:avLst/>
          </a:prstGeom>
          <a:noFill/>
          <a:ln>
            <a:noFill/>
          </a:ln>
        </p:spPr>
        <p:txBody>
          <a:bodyPr anchorCtr="0" anchor="t" bIns="45700" lIns="91425" spcFirstLastPara="1" rIns="91425" wrap="square" tIns="45700">
            <a:noAutofit/>
          </a:bodyPr>
          <a:lstStyle/>
          <a:p>
            <a:pPr indent="-304800" lvl="0" marL="342900" rtl="0" algn="l">
              <a:lnSpc>
                <a:spcPct val="90000"/>
              </a:lnSpc>
              <a:spcBef>
                <a:spcPts val="900"/>
              </a:spcBef>
              <a:spcAft>
                <a:spcPts val="0"/>
              </a:spcAft>
              <a:buSzPts val="2200"/>
              <a:buFont typeface="Calibri"/>
              <a:buChar char="•"/>
            </a:pPr>
            <a:r>
              <a:rPr lang="en-US"/>
              <a:t>Models </a:t>
            </a:r>
            <a:endParaRPr/>
          </a:p>
          <a:p>
            <a:pPr indent="-304800" lvl="0" marL="342900" rtl="0" algn="l">
              <a:lnSpc>
                <a:spcPct val="90000"/>
              </a:lnSpc>
              <a:spcBef>
                <a:spcPts val="900"/>
              </a:spcBef>
              <a:spcAft>
                <a:spcPts val="0"/>
              </a:spcAft>
              <a:buSzPts val="2200"/>
              <a:buFont typeface="Calibri"/>
              <a:buChar char="•"/>
            </a:pPr>
            <a:r>
              <a:rPr lang="en-US"/>
              <a:t>Datasets </a:t>
            </a:r>
            <a:endParaRPr/>
          </a:p>
          <a:p>
            <a:pPr indent="-304800" lvl="0" marL="342900" rtl="0" algn="l">
              <a:lnSpc>
                <a:spcPct val="90000"/>
              </a:lnSpc>
              <a:spcBef>
                <a:spcPts val="900"/>
              </a:spcBef>
              <a:spcAft>
                <a:spcPts val="0"/>
              </a:spcAft>
              <a:buSzPts val="2200"/>
              <a:buFont typeface="Calibri"/>
              <a:buChar char="•"/>
            </a:pPr>
            <a:r>
              <a:rPr lang="en-US"/>
              <a:t>Spaces </a:t>
            </a:r>
            <a:endParaRPr/>
          </a:p>
          <a:p>
            <a:pPr indent="-304800" lvl="0" marL="342900" rtl="0" algn="l">
              <a:lnSpc>
                <a:spcPct val="90000"/>
              </a:lnSpc>
              <a:spcBef>
                <a:spcPts val="900"/>
              </a:spcBef>
              <a:spcAft>
                <a:spcPts val="0"/>
              </a:spcAft>
              <a:buSzPts val="2200"/>
              <a:buFont typeface="Calibri"/>
              <a:buChar char="•"/>
            </a:pPr>
            <a:r>
              <a:rPr lang="en-US"/>
              <a:t>Open Source Libraries and Docs Community</a:t>
            </a:r>
            <a:endParaRPr/>
          </a:p>
        </p:txBody>
      </p:sp>
      <p:pic>
        <p:nvPicPr>
          <p:cNvPr id="76" name="Google Shape;76;p3"/>
          <p:cNvPicPr preferRelativeResize="0"/>
          <p:nvPr/>
        </p:nvPicPr>
        <p:blipFill>
          <a:blip r:embed="rId3">
            <a:alphaModFix/>
          </a:blip>
          <a:stretch>
            <a:fillRect/>
          </a:stretch>
        </p:blipFill>
        <p:spPr>
          <a:xfrm>
            <a:off x="1272450" y="3244325"/>
            <a:ext cx="6546275" cy="439025"/>
          </a:xfrm>
          <a:prstGeom prst="rect">
            <a:avLst/>
          </a:prstGeom>
          <a:noFill/>
          <a:ln cap="flat" cmpd="sng" w="9525">
            <a:solidFill>
              <a:srgbClr val="7932FC"/>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7adc987fc7_0_12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Two Stages in these sort of Models</a:t>
            </a:r>
            <a:endParaRPr/>
          </a:p>
        </p:txBody>
      </p:sp>
      <p:sp>
        <p:nvSpPr>
          <p:cNvPr id="373" name="Google Shape;373;g7adc987fc7_0_12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1400"/>
              </a:spcBef>
              <a:spcAft>
                <a:spcPts val="0"/>
              </a:spcAft>
              <a:buSzPts val="2200"/>
              <a:buChar char="•"/>
            </a:pPr>
            <a:r>
              <a:rPr lang="en-US"/>
              <a:t>Prior:</a:t>
            </a:r>
            <a:endParaRPr/>
          </a:p>
          <a:p>
            <a:pPr indent="-355600" lvl="1" marL="914400" rtl="0" algn="l">
              <a:lnSpc>
                <a:spcPct val="100000"/>
              </a:lnSpc>
              <a:spcBef>
                <a:spcPts val="0"/>
              </a:spcBef>
              <a:spcAft>
                <a:spcPts val="0"/>
              </a:spcAft>
              <a:buSzPts val="2000"/>
              <a:buChar char="•"/>
            </a:pPr>
            <a:r>
              <a:rPr lang="en-US"/>
              <a:t>Performs the text embedding, generating a CLIP image embedding. </a:t>
            </a:r>
            <a:endParaRPr/>
          </a:p>
          <a:p>
            <a:pPr indent="-368300" lvl="0" marL="457200" rtl="0" algn="l">
              <a:lnSpc>
                <a:spcPct val="100000"/>
              </a:lnSpc>
              <a:spcBef>
                <a:spcPts val="0"/>
              </a:spcBef>
              <a:spcAft>
                <a:spcPts val="0"/>
              </a:spcAft>
              <a:buSzPts val="2200"/>
              <a:buChar char="•"/>
            </a:pPr>
            <a:r>
              <a:rPr lang="en-US"/>
              <a:t>Decoder (unCLIP):</a:t>
            </a:r>
            <a:endParaRPr/>
          </a:p>
          <a:p>
            <a:pPr indent="-355600" lvl="1" marL="914400" rtl="0" algn="l">
              <a:lnSpc>
                <a:spcPct val="100000"/>
              </a:lnSpc>
              <a:spcBef>
                <a:spcPts val="0"/>
              </a:spcBef>
              <a:spcAft>
                <a:spcPts val="0"/>
              </a:spcAft>
              <a:buSzPts val="2000"/>
              <a:buChar char="•"/>
            </a:pPr>
            <a:r>
              <a:rPr lang="en-US"/>
              <a:t>A diffusion model which actually generates the image from the prior embedding.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7adc987fc7_0_12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400"/>
              <a:t>Contrastive Language–Image Pre-training</a:t>
            </a:r>
            <a:endParaRPr sz="3400"/>
          </a:p>
        </p:txBody>
      </p:sp>
      <p:sp>
        <p:nvSpPr>
          <p:cNvPr id="379" name="Google Shape;379;g7adc987fc7_0_126"/>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400"/>
              </a:spcBef>
              <a:spcAft>
                <a:spcPts val="600"/>
              </a:spcAft>
              <a:buSzPts val="2200"/>
              <a:buNone/>
            </a:pPr>
            <a:r>
              <a:rPr lang="en-US" sz="1700"/>
              <a:t>CLIP is trained on image-text pairs:</a:t>
            </a:r>
            <a:endParaRPr sz="1700"/>
          </a:p>
        </p:txBody>
      </p:sp>
      <p:pic>
        <p:nvPicPr>
          <p:cNvPr id="380" name="Google Shape;380;g7adc987fc7_0_126"/>
          <p:cNvPicPr preferRelativeResize="0"/>
          <p:nvPr/>
        </p:nvPicPr>
        <p:blipFill rotWithShape="1">
          <a:blip r:embed="rId3">
            <a:alphaModFix/>
          </a:blip>
          <a:srcRect b="0" l="0" r="0" t="0"/>
          <a:stretch/>
        </p:blipFill>
        <p:spPr>
          <a:xfrm>
            <a:off x="2591375" y="1210500"/>
            <a:ext cx="4301499" cy="30552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18b20cbf23_0_20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400"/>
              <a:t>Contrastive Language–Image Pre-training</a:t>
            </a:r>
            <a:endParaRPr sz="3400"/>
          </a:p>
        </p:txBody>
      </p:sp>
      <p:sp>
        <p:nvSpPr>
          <p:cNvPr id="386" name="Google Shape;386;g318b20cbf23_0_20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400"/>
              </a:spcBef>
              <a:spcAft>
                <a:spcPts val="600"/>
              </a:spcAft>
              <a:buSzPts val="2200"/>
              <a:buNone/>
            </a:pPr>
            <a:r>
              <a:rPr lang="en-US" sz="1700"/>
              <a:t>CLIP is trained on image-text pairs:</a:t>
            </a:r>
            <a:endParaRPr sz="1700"/>
          </a:p>
        </p:txBody>
      </p:sp>
      <p:pic>
        <p:nvPicPr>
          <p:cNvPr id="387" name="Google Shape;387;g318b20cbf23_0_201"/>
          <p:cNvPicPr preferRelativeResize="0"/>
          <p:nvPr/>
        </p:nvPicPr>
        <p:blipFill rotWithShape="1">
          <a:blip r:embed="rId3">
            <a:alphaModFix/>
          </a:blip>
          <a:srcRect b="0" l="0" r="0" t="0"/>
          <a:stretch/>
        </p:blipFill>
        <p:spPr>
          <a:xfrm>
            <a:off x="2959749" y="1207850"/>
            <a:ext cx="3942351" cy="30212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318b20cbf23_0_20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400"/>
              <a:t>Contrastive Language–Image Pre-training</a:t>
            </a:r>
            <a:endParaRPr sz="3400"/>
          </a:p>
        </p:txBody>
      </p:sp>
      <p:sp>
        <p:nvSpPr>
          <p:cNvPr id="393" name="Google Shape;393;g318b20cbf23_0_208"/>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400"/>
              </a:spcBef>
              <a:spcAft>
                <a:spcPts val="600"/>
              </a:spcAft>
              <a:buSzPts val="2200"/>
              <a:buNone/>
            </a:pPr>
            <a:r>
              <a:rPr lang="en-US" sz="1700"/>
              <a:t>CLIP is trained on image-text pairs:</a:t>
            </a:r>
            <a:endParaRPr sz="1700"/>
          </a:p>
        </p:txBody>
      </p:sp>
      <p:pic>
        <p:nvPicPr>
          <p:cNvPr id="394" name="Google Shape;394;g318b20cbf23_0_208"/>
          <p:cNvPicPr preferRelativeResize="0"/>
          <p:nvPr/>
        </p:nvPicPr>
        <p:blipFill rotWithShape="1">
          <a:blip r:embed="rId3">
            <a:alphaModFix/>
          </a:blip>
          <a:srcRect b="0" l="0" r="0" t="0"/>
          <a:stretch/>
        </p:blipFill>
        <p:spPr>
          <a:xfrm>
            <a:off x="1339188" y="1376125"/>
            <a:ext cx="6524478" cy="271853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d744d08c17_0_2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CLIP</a:t>
            </a:r>
            <a:endParaRPr/>
          </a:p>
        </p:txBody>
      </p:sp>
      <p:sp>
        <p:nvSpPr>
          <p:cNvPr id="400" name="Google Shape;400;gd744d08c17_0_2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SzPts val="2100"/>
              <a:buFont typeface="Calibri"/>
              <a:buChar char="•"/>
            </a:pPr>
            <a:r>
              <a:rPr lang="en-US" sz="2100"/>
              <a:t>CLIP is only incentivized to learn the features of an image that are sufficient to match it up with the correct caption (as opposed to any of the others in the list). </a:t>
            </a:r>
            <a:endParaRPr sz="2100"/>
          </a:p>
          <a:p>
            <a:pPr indent="-361950" lvl="0" marL="457200" rtl="0" algn="l">
              <a:lnSpc>
                <a:spcPct val="115000"/>
              </a:lnSpc>
              <a:spcBef>
                <a:spcPts val="0"/>
              </a:spcBef>
              <a:spcAft>
                <a:spcPts val="0"/>
              </a:spcAft>
              <a:buSzPts val="2100"/>
              <a:buFont typeface="Calibri"/>
              <a:buChar char="•"/>
            </a:pPr>
            <a:r>
              <a:rPr lang="en-US" sz="2100"/>
              <a:t>This makes CLIP not ideal for learning about certain aspects of images, like relative positions of objects.</a:t>
            </a:r>
            <a:endParaRPr sz="21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7adc987fc7_0_13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600"/>
              <a:buNone/>
            </a:pPr>
            <a:r>
              <a:rPr lang="en-US">
                <a:solidFill>
                  <a:srgbClr val="FFFFFF"/>
                </a:solidFill>
              </a:rPr>
              <a:t>Example feature importance plots</a:t>
            </a:r>
            <a:endParaRPr>
              <a:solidFill>
                <a:srgbClr val="FFFFFF"/>
              </a:solidFill>
            </a:endParaRPr>
          </a:p>
        </p:txBody>
      </p:sp>
      <p:sp>
        <p:nvSpPr>
          <p:cNvPr id="406" name="Google Shape;406;g7adc987fc7_0_131"/>
          <p:cNvSpPr/>
          <p:nvPr/>
        </p:nvSpPr>
        <p:spPr>
          <a:xfrm>
            <a:off x="2637913" y="1654005"/>
            <a:ext cx="3914100" cy="2495400"/>
          </a:xfrm>
          <a:prstGeom prst="rect">
            <a:avLst/>
          </a:prstGeom>
          <a:noFill/>
          <a:ln cap="flat" cmpd="sng" w="28575">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Montserrat"/>
              <a:ea typeface="Montserrat"/>
              <a:cs typeface="Montserrat"/>
              <a:sym typeface="Montserrat"/>
            </a:endParaRPr>
          </a:p>
        </p:txBody>
      </p:sp>
      <p:sp>
        <p:nvSpPr>
          <p:cNvPr id="407" name="Google Shape;407;g7adc987fc7_0_131"/>
          <p:cNvSpPr txBox="1"/>
          <p:nvPr/>
        </p:nvSpPr>
        <p:spPr>
          <a:xfrm>
            <a:off x="1180475" y="1950725"/>
            <a:ext cx="11721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ontserrat"/>
                <a:ea typeface="Montserrat"/>
                <a:cs typeface="Montserrat"/>
                <a:sym typeface="Montserrat"/>
              </a:rPr>
              <a:t>“A 3d clay render of Salvador Dali”</a:t>
            </a:r>
            <a:endParaRPr b="0" i="0" sz="1800" u="none" cap="none" strike="noStrike">
              <a:solidFill>
                <a:srgbClr val="000000"/>
              </a:solidFill>
              <a:latin typeface="Montserrat"/>
              <a:ea typeface="Montserrat"/>
              <a:cs typeface="Montserrat"/>
              <a:sym typeface="Montserrat"/>
            </a:endParaRPr>
          </a:p>
        </p:txBody>
      </p:sp>
      <p:sp>
        <p:nvSpPr>
          <p:cNvPr id="408" name="Google Shape;408;g7adc987fc7_0_131"/>
          <p:cNvSpPr/>
          <p:nvPr/>
        </p:nvSpPr>
        <p:spPr>
          <a:xfrm>
            <a:off x="2281021" y="2704632"/>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7adc987fc7_0_131"/>
          <p:cNvSpPr/>
          <p:nvPr/>
        </p:nvSpPr>
        <p:spPr>
          <a:xfrm>
            <a:off x="6599402" y="2704632"/>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0" name="Google Shape;410;g7adc987fc7_0_131"/>
          <p:cNvPicPr preferRelativeResize="0"/>
          <p:nvPr/>
        </p:nvPicPr>
        <p:blipFill rotWithShape="1">
          <a:blip r:embed="rId3">
            <a:alphaModFix/>
          </a:blip>
          <a:srcRect b="0" l="0" r="0" t="0"/>
          <a:stretch/>
        </p:blipFill>
        <p:spPr>
          <a:xfrm>
            <a:off x="6956294" y="2252687"/>
            <a:ext cx="939080" cy="1151834"/>
          </a:xfrm>
          <a:prstGeom prst="rect">
            <a:avLst/>
          </a:prstGeom>
          <a:noFill/>
          <a:ln>
            <a:noFill/>
          </a:ln>
        </p:spPr>
      </p:pic>
      <p:sp>
        <p:nvSpPr>
          <p:cNvPr id="411" name="Google Shape;411;g7adc987fc7_0_131"/>
          <p:cNvSpPr/>
          <p:nvPr/>
        </p:nvSpPr>
        <p:spPr>
          <a:xfrm>
            <a:off x="2840682" y="1829141"/>
            <a:ext cx="208800" cy="2036100"/>
          </a:xfrm>
          <a:prstGeom prst="rect">
            <a:avLst/>
          </a:prstGeom>
          <a:solidFill>
            <a:srgbClr val="C9DAF8"/>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7adc987fc7_0_131"/>
          <p:cNvSpPr txBox="1"/>
          <p:nvPr/>
        </p:nvSpPr>
        <p:spPr>
          <a:xfrm>
            <a:off x="2428584" y="1050175"/>
            <a:ext cx="111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US" sz="1200" u="none" cap="none" strike="noStrike">
                <a:solidFill>
                  <a:srgbClr val="1C4587"/>
                </a:solidFill>
                <a:latin typeface="Montserrat"/>
                <a:ea typeface="Montserrat"/>
                <a:cs typeface="Montserrat"/>
                <a:sym typeface="Montserrat"/>
              </a:rPr>
              <a:t>Text Embedding</a:t>
            </a:r>
            <a:endParaRPr b="1" i="0" sz="1200" u="none" cap="none" strike="noStrike">
              <a:solidFill>
                <a:srgbClr val="1C4587"/>
              </a:solidFill>
              <a:latin typeface="Montserrat"/>
              <a:ea typeface="Montserrat"/>
              <a:cs typeface="Montserrat"/>
              <a:sym typeface="Montserrat"/>
            </a:endParaRPr>
          </a:p>
        </p:txBody>
      </p:sp>
      <p:sp>
        <p:nvSpPr>
          <p:cNvPr id="413" name="Google Shape;413;g7adc987fc7_0_131"/>
          <p:cNvSpPr/>
          <p:nvPr/>
        </p:nvSpPr>
        <p:spPr>
          <a:xfrm>
            <a:off x="3161333" y="2668124"/>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7adc987fc7_0_131"/>
          <p:cNvSpPr/>
          <p:nvPr/>
        </p:nvSpPr>
        <p:spPr>
          <a:xfrm>
            <a:off x="3537543" y="2445296"/>
            <a:ext cx="694200" cy="766500"/>
          </a:xfrm>
          <a:prstGeom prst="rect">
            <a:avLst/>
          </a:prstGeom>
          <a:solidFill>
            <a:srgbClr val="D9D2E9"/>
          </a:solidFill>
          <a:ln cap="flat" cmpd="sng" w="19050">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u="none" cap="none" strike="noStrike">
                <a:solidFill>
                  <a:srgbClr val="000000"/>
                </a:solidFill>
                <a:latin typeface="Montserrat"/>
                <a:ea typeface="Montserrat"/>
                <a:cs typeface="Montserrat"/>
                <a:sym typeface="Montserrat"/>
              </a:rPr>
              <a:t>Prior</a:t>
            </a:r>
            <a:endParaRPr b="1" i="0" u="none" cap="none" strike="noStrike">
              <a:solidFill>
                <a:srgbClr val="000000"/>
              </a:solidFill>
              <a:latin typeface="Montserrat"/>
              <a:ea typeface="Montserrat"/>
              <a:cs typeface="Montserrat"/>
              <a:sym typeface="Montserrat"/>
            </a:endParaRPr>
          </a:p>
        </p:txBody>
      </p:sp>
      <p:sp>
        <p:nvSpPr>
          <p:cNvPr id="415" name="Google Shape;415;g7adc987fc7_0_131"/>
          <p:cNvSpPr/>
          <p:nvPr/>
        </p:nvSpPr>
        <p:spPr>
          <a:xfrm>
            <a:off x="4321238" y="2668124"/>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7adc987fc7_0_131"/>
          <p:cNvSpPr/>
          <p:nvPr/>
        </p:nvSpPr>
        <p:spPr>
          <a:xfrm>
            <a:off x="4720042" y="1829141"/>
            <a:ext cx="208800" cy="2036100"/>
          </a:xfrm>
          <a:prstGeom prst="rect">
            <a:avLst/>
          </a:prstGeom>
          <a:solidFill>
            <a:srgbClr val="D9EAD3"/>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7adc987fc7_0_131"/>
          <p:cNvSpPr txBox="1"/>
          <p:nvPr/>
        </p:nvSpPr>
        <p:spPr>
          <a:xfrm>
            <a:off x="4321247" y="1050175"/>
            <a:ext cx="111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US" sz="1200" u="none" cap="none" strike="noStrike">
                <a:solidFill>
                  <a:srgbClr val="274E13"/>
                </a:solidFill>
                <a:latin typeface="Montserrat"/>
                <a:ea typeface="Montserrat"/>
                <a:cs typeface="Montserrat"/>
                <a:sym typeface="Montserrat"/>
              </a:rPr>
              <a:t>Image</a:t>
            </a:r>
            <a:endParaRPr b="1" i="0" sz="1200" u="none" cap="none" strike="noStrike">
              <a:solidFill>
                <a:srgbClr val="274E13"/>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1" i="0" lang="en-US" sz="1200" u="none" cap="none" strike="noStrike">
                <a:solidFill>
                  <a:srgbClr val="274E13"/>
                </a:solidFill>
                <a:latin typeface="Montserrat"/>
                <a:ea typeface="Montserrat"/>
                <a:cs typeface="Montserrat"/>
                <a:sym typeface="Montserrat"/>
              </a:rPr>
              <a:t>Embedding</a:t>
            </a:r>
            <a:endParaRPr b="1" i="0" sz="1200" u="none" cap="none" strike="noStrike">
              <a:solidFill>
                <a:srgbClr val="274E13"/>
              </a:solidFill>
              <a:latin typeface="Montserrat"/>
              <a:ea typeface="Montserrat"/>
              <a:cs typeface="Montserrat"/>
              <a:sym typeface="Montserrat"/>
            </a:endParaRPr>
          </a:p>
        </p:txBody>
      </p:sp>
      <p:sp>
        <p:nvSpPr>
          <p:cNvPr id="418" name="Google Shape;418;g7adc987fc7_0_131"/>
          <p:cNvSpPr/>
          <p:nvPr/>
        </p:nvSpPr>
        <p:spPr>
          <a:xfrm>
            <a:off x="5018079" y="2668124"/>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7adc987fc7_0_131"/>
          <p:cNvSpPr/>
          <p:nvPr/>
        </p:nvSpPr>
        <p:spPr>
          <a:xfrm>
            <a:off x="5416868" y="2445296"/>
            <a:ext cx="978600" cy="766500"/>
          </a:xfrm>
          <a:prstGeom prst="rect">
            <a:avLst/>
          </a:prstGeom>
          <a:solidFill>
            <a:srgbClr val="D9D2E9"/>
          </a:solidFill>
          <a:ln cap="flat" cmpd="sng" w="19050">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u="none" cap="none" strike="noStrike">
                <a:solidFill>
                  <a:srgbClr val="000000"/>
                </a:solidFill>
                <a:latin typeface="Montserrat"/>
                <a:ea typeface="Montserrat"/>
                <a:cs typeface="Montserrat"/>
                <a:sym typeface="Montserrat"/>
              </a:rPr>
              <a:t>Decoder</a:t>
            </a:r>
            <a:endParaRPr b="1" i="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d744d08c17_0_3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Only Text Embeddings?</a:t>
            </a:r>
            <a:endParaRPr/>
          </a:p>
        </p:txBody>
      </p:sp>
      <p:sp>
        <p:nvSpPr>
          <p:cNvPr id="425" name="Google Shape;425;gd744d08c17_0_30"/>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SzPts val="2200"/>
              <a:buChar char="•"/>
            </a:pPr>
            <a:r>
              <a:rPr b="1" lang="en-US"/>
              <a:t>Why not just pass text embedding? </a:t>
            </a:r>
            <a:endParaRPr b="1"/>
          </a:p>
          <a:p>
            <a:pPr indent="0" lvl="0" marL="457200" rtl="0" algn="l">
              <a:lnSpc>
                <a:spcPct val="100000"/>
              </a:lnSpc>
              <a:spcBef>
                <a:spcPts val="0"/>
              </a:spcBef>
              <a:spcAft>
                <a:spcPts val="0"/>
              </a:spcAft>
              <a:buNone/>
            </a:pPr>
            <a:r>
              <a:rPr lang="en-US"/>
              <a:t>If you read the publication papers for Dall-E and Stable Diffusion, you will notice the authors were curious to see what happened when attempting to just directly pass the text embedding directly to the encoder.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318b20cbf23_0_23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600"/>
              <a:buNone/>
            </a:pPr>
            <a:r>
              <a:rPr lang="en-US"/>
              <a:t>Instead of doing this:</a:t>
            </a:r>
            <a:endParaRPr>
              <a:solidFill>
                <a:srgbClr val="FFFFFF"/>
              </a:solidFill>
            </a:endParaRPr>
          </a:p>
        </p:txBody>
      </p:sp>
      <p:sp>
        <p:nvSpPr>
          <p:cNvPr id="431" name="Google Shape;431;g318b20cbf23_0_231"/>
          <p:cNvSpPr/>
          <p:nvPr/>
        </p:nvSpPr>
        <p:spPr>
          <a:xfrm>
            <a:off x="2637913" y="1654005"/>
            <a:ext cx="3914100" cy="2495400"/>
          </a:xfrm>
          <a:prstGeom prst="rect">
            <a:avLst/>
          </a:prstGeom>
          <a:noFill/>
          <a:ln cap="flat" cmpd="sng" w="28575">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Montserrat"/>
              <a:ea typeface="Montserrat"/>
              <a:cs typeface="Montserrat"/>
              <a:sym typeface="Montserrat"/>
            </a:endParaRPr>
          </a:p>
        </p:txBody>
      </p:sp>
      <p:sp>
        <p:nvSpPr>
          <p:cNvPr id="432" name="Google Shape;432;g318b20cbf23_0_231"/>
          <p:cNvSpPr txBox="1"/>
          <p:nvPr/>
        </p:nvSpPr>
        <p:spPr>
          <a:xfrm>
            <a:off x="1180475" y="1950725"/>
            <a:ext cx="11721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ontserrat"/>
                <a:ea typeface="Montserrat"/>
                <a:cs typeface="Montserrat"/>
                <a:sym typeface="Montserrat"/>
              </a:rPr>
              <a:t>“A 3d clay render of Salvador Dali”</a:t>
            </a:r>
            <a:endParaRPr b="0" i="0" sz="1800" u="none" cap="none" strike="noStrike">
              <a:solidFill>
                <a:srgbClr val="000000"/>
              </a:solidFill>
              <a:latin typeface="Montserrat"/>
              <a:ea typeface="Montserrat"/>
              <a:cs typeface="Montserrat"/>
              <a:sym typeface="Montserrat"/>
            </a:endParaRPr>
          </a:p>
        </p:txBody>
      </p:sp>
      <p:sp>
        <p:nvSpPr>
          <p:cNvPr id="433" name="Google Shape;433;g318b20cbf23_0_231"/>
          <p:cNvSpPr/>
          <p:nvPr/>
        </p:nvSpPr>
        <p:spPr>
          <a:xfrm>
            <a:off x="2281021" y="2704632"/>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318b20cbf23_0_231"/>
          <p:cNvSpPr/>
          <p:nvPr/>
        </p:nvSpPr>
        <p:spPr>
          <a:xfrm>
            <a:off x="6599402" y="2704632"/>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5" name="Google Shape;435;g318b20cbf23_0_231"/>
          <p:cNvPicPr preferRelativeResize="0"/>
          <p:nvPr/>
        </p:nvPicPr>
        <p:blipFill rotWithShape="1">
          <a:blip r:embed="rId3">
            <a:alphaModFix/>
          </a:blip>
          <a:srcRect b="0" l="0" r="0" t="0"/>
          <a:stretch/>
        </p:blipFill>
        <p:spPr>
          <a:xfrm>
            <a:off x="6956294" y="2252687"/>
            <a:ext cx="939080" cy="1151834"/>
          </a:xfrm>
          <a:prstGeom prst="rect">
            <a:avLst/>
          </a:prstGeom>
          <a:noFill/>
          <a:ln>
            <a:noFill/>
          </a:ln>
        </p:spPr>
      </p:pic>
      <p:sp>
        <p:nvSpPr>
          <p:cNvPr id="436" name="Google Shape;436;g318b20cbf23_0_231"/>
          <p:cNvSpPr/>
          <p:nvPr/>
        </p:nvSpPr>
        <p:spPr>
          <a:xfrm>
            <a:off x="2840682" y="1829141"/>
            <a:ext cx="208800" cy="2036100"/>
          </a:xfrm>
          <a:prstGeom prst="rect">
            <a:avLst/>
          </a:prstGeom>
          <a:solidFill>
            <a:srgbClr val="C9DAF8"/>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318b20cbf23_0_231"/>
          <p:cNvSpPr txBox="1"/>
          <p:nvPr/>
        </p:nvSpPr>
        <p:spPr>
          <a:xfrm>
            <a:off x="2428584" y="1050175"/>
            <a:ext cx="111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US" sz="1200" u="none" cap="none" strike="noStrike">
                <a:solidFill>
                  <a:srgbClr val="1C4587"/>
                </a:solidFill>
                <a:latin typeface="Montserrat"/>
                <a:ea typeface="Montserrat"/>
                <a:cs typeface="Montserrat"/>
                <a:sym typeface="Montserrat"/>
              </a:rPr>
              <a:t>Text Embedding</a:t>
            </a:r>
            <a:endParaRPr b="1" i="0" sz="1200" u="none" cap="none" strike="noStrike">
              <a:solidFill>
                <a:srgbClr val="1C4587"/>
              </a:solidFill>
              <a:latin typeface="Montserrat"/>
              <a:ea typeface="Montserrat"/>
              <a:cs typeface="Montserrat"/>
              <a:sym typeface="Montserrat"/>
            </a:endParaRPr>
          </a:p>
        </p:txBody>
      </p:sp>
      <p:sp>
        <p:nvSpPr>
          <p:cNvPr id="438" name="Google Shape;438;g318b20cbf23_0_231"/>
          <p:cNvSpPr/>
          <p:nvPr/>
        </p:nvSpPr>
        <p:spPr>
          <a:xfrm>
            <a:off x="3161333" y="2668124"/>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318b20cbf23_0_231"/>
          <p:cNvSpPr/>
          <p:nvPr/>
        </p:nvSpPr>
        <p:spPr>
          <a:xfrm>
            <a:off x="3537543" y="2445296"/>
            <a:ext cx="694200" cy="766500"/>
          </a:xfrm>
          <a:prstGeom prst="rect">
            <a:avLst/>
          </a:prstGeom>
          <a:solidFill>
            <a:srgbClr val="D9D2E9"/>
          </a:solidFill>
          <a:ln cap="flat" cmpd="sng" w="19050">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u="none" cap="none" strike="noStrike">
                <a:solidFill>
                  <a:srgbClr val="000000"/>
                </a:solidFill>
                <a:latin typeface="Montserrat"/>
                <a:ea typeface="Montserrat"/>
                <a:cs typeface="Montserrat"/>
                <a:sym typeface="Montserrat"/>
              </a:rPr>
              <a:t>Prior</a:t>
            </a:r>
            <a:endParaRPr b="1" i="0" u="none" cap="none" strike="noStrike">
              <a:solidFill>
                <a:srgbClr val="000000"/>
              </a:solidFill>
              <a:latin typeface="Montserrat"/>
              <a:ea typeface="Montserrat"/>
              <a:cs typeface="Montserrat"/>
              <a:sym typeface="Montserrat"/>
            </a:endParaRPr>
          </a:p>
        </p:txBody>
      </p:sp>
      <p:sp>
        <p:nvSpPr>
          <p:cNvPr id="440" name="Google Shape;440;g318b20cbf23_0_231"/>
          <p:cNvSpPr/>
          <p:nvPr/>
        </p:nvSpPr>
        <p:spPr>
          <a:xfrm>
            <a:off x="4321238" y="2668124"/>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318b20cbf23_0_231"/>
          <p:cNvSpPr/>
          <p:nvPr/>
        </p:nvSpPr>
        <p:spPr>
          <a:xfrm>
            <a:off x="4720042" y="1829141"/>
            <a:ext cx="208800" cy="2036100"/>
          </a:xfrm>
          <a:prstGeom prst="rect">
            <a:avLst/>
          </a:prstGeom>
          <a:solidFill>
            <a:srgbClr val="D9EAD3"/>
          </a:solidFill>
          <a:ln cap="flat" cmpd="sng" w="1905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318b20cbf23_0_231"/>
          <p:cNvSpPr txBox="1"/>
          <p:nvPr/>
        </p:nvSpPr>
        <p:spPr>
          <a:xfrm>
            <a:off x="4321247" y="1050175"/>
            <a:ext cx="111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US" sz="1200" u="none" cap="none" strike="noStrike">
                <a:solidFill>
                  <a:srgbClr val="274E13"/>
                </a:solidFill>
                <a:latin typeface="Montserrat"/>
                <a:ea typeface="Montserrat"/>
                <a:cs typeface="Montserrat"/>
                <a:sym typeface="Montserrat"/>
              </a:rPr>
              <a:t>Image</a:t>
            </a:r>
            <a:endParaRPr b="1" i="0" sz="1200" u="none" cap="none" strike="noStrike">
              <a:solidFill>
                <a:srgbClr val="274E13"/>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300"/>
              <a:buFont typeface="Arial"/>
              <a:buNone/>
            </a:pPr>
            <a:r>
              <a:rPr b="1" i="0" lang="en-US" sz="1200" u="none" cap="none" strike="noStrike">
                <a:solidFill>
                  <a:srgbClr val="274E13"/>
                </a:solidFill>
                <a:latin typeface="Montserrat"/>
                <a:ea typeface="Montserrat"/>
                <a:cs typeface="Montserrat"/>
                <a:sym typeface="Montserrat"/>
              </a:rPr>
              <a:t>Embedding</a:t>
            </a:r>
            <a:endParaRPr b="1" i="0" sz="1200" u="none" cap="none" strike="noStrike">
              <a:solidFill>
                <a:srgbClr val="274E13"/>
              </a:solidFill>
              <a:latin typeface="Montserrat"/>
              <a:ea typeface="Montserrat"/>
              <a:cs typeface="Montserrat"/>
              <a:sym typeface="Montserrat"/>
            </a:endParaRPr>
          </a:p>
        </p:txBody>
      </p:sp>
      <p:sp>
        <p:nvSpPr>
          <p:cNvPr id="443" name="Google Shape;443;g318b20cbf23_0_231"/>
          <p:cNvSpPr/>
          <p:nvPr/>
        </p:nvSpPr>
        <p:spPr>
          <a:xfrm>
            <a:off x="5018079" y="2668124"/>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318b20cbf23_0_231"/>
          <p:cNvSpPr/>
          <p:nvPr/>
        </p:nvSpPr>
        <p:spPr>
          <a:xfrm>
            <a:off x="5416868" y="2445296"/>
            <a:ext cx="978600" cy="766500"/>
          </a:xfrm>
          <a:prstGeom prst="rect">
            <a:avLst/>
          </a:prstGeom>
          <a:solidFill>
            <a:srgbClr val="D9D2E9"/>
          </a:solidFill>
          <a:ln cap="flat" cmpd="sng" w="19050">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u="none" cap="none" strike="noStrike">
                <a:solidFill>
                  <a:srgbClr val="000000"/>
                </a:solidFill>
                <a:latin typeface="Montserrat"/>
                <a:ea typeface="Montserrat"/>
                <a:cs typeface="Montserrat"/>
                <a:sym typeface="Montserrat"/>
              </a:rPr>
              <a:t>Decoder</a:t>
            </a:r>
            <a:endParaRPr b="1" i="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318b20cbf23_0_24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600"/>
              <a:buNone/>
            </a:pPr>
            <a:r>
              <a:rPr lang="en-US"/>
              <a:t>Why not do this?</a:t>
            </a:r>
            <a:endParaRPr>
              <a:solidFill>
                <a:srgbClr val="FFFFFF"/>
              </a:solidFill>
            </a:endParaRPr>
          </a:p>
        </p:txBody>
      </p:sp>
      <p:sp>
        <p:nvSpPr>
          <p:cNvPr id="450" name="Google Shape;450;g318b20cbf23_0_249"/>
          <p:cNvSpPr/>
          <p:nvPr/>
        </p:nvSpPr>
        <p:spPr>
          <a:xfrm>
            <a:off x="2637913" y="1654005"/>
            <a:ext cx="3914100" cy="2495400"/>
          </a:xfrm>
          <a:prstGeom prst="rect">
            <a:avLst/>
          </a:prstGeom>
          <a:noFill/>
          <a:ln cap="flat" cmpd="sng" w="28575">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Montserrat"/>
              <a:ea typeface="Montserrat"/>
              <a:cs typeface="Montserrat"/>
              <a:sym typeface="Montserrat"/>
            </a:endParaRPr>
          </a:p>
        </p:txBody>
      </p:sp>
      <p:sp>
        <p:nvSpPr>
          <p:cNvPr id="451" name="Google Shape;451;g318b20cbf23_0_249"/>
          <p:cNvSpPr txBox="1"/>
          <p:nvPr/>
        </p:nvSpPr>
        <p:spPr>
          <a:xfrm>
            <a:off x="1180475" y="1950725"/>
            <a:ext cx="11721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Montserrat"/>
                <a:ea typeface="Montserrat"/>
                <a:cs typeface="Montserrat"/>
                <a:sym typeface="Montserrat"/>
              </a:rPr>
              <a:t>“A 3d clay render of Salvador Dali”</a:t>
            </a:r>
            <a:endParaRPr b="0" i="0" sz="1800" u="none" cap="none" strike="noStrike">
              <a:solidFill>
                <a:srgbClr val="000000"/>
              </a:solidFill>
              <a:latin typeface="Montserrat"/>
              <a:ea typeface="Montserrat"/>
              <a:cs typeface="Montserrat"/>
              <a:sym typeface="Montserrat"/>
            </a:endParaRPr>
          </a:p>
        </p:txBody>
      </p:sp>
      <p:sp>
        <p:nvSpPr>
          <p:cNvPr id="452" name="Google Shape;452;g318b20cbf23_0_249"/>
          <p:cNvSpPr/>
          <p:nvPr/>
        </p:nvSpPr>
        <p:spPr>
          <a:xfrm>
            <a:off x="2281021" y="2704632"/>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318b20cbf23_0_249"/>
          <p:cNvSpPr/>
          <p:nvPr/>
        </p:nvSpPr>
        <p:spPr>
          <a:xfrm>
            <a:off x="6599402" y="2704632"/>
            <a:ext cx="3093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4" name="Google Shape;454;g318b20cbf23_0_249"/>
          <p:cNvPicPr preferRelativeResize="0"/>
          <p:nvPr/>
        </p:nvPicPr>
        <p:blipFill rotWithShape="1">
          <a:blip r:embed="rId3">
            <a:alphaModFix/>
          </a:blip>
          <a:srcRect b="0" l="0" r="0" t="0"/>
          <a:stretch/>
        </p:blipFill>
        <p:spPr>
          <a:xfrm>
            <a:off x="6956294" y="2252687"/>
            <a:ext cx="939080" cy="1151834"/>
          </a:xfrm>
          <a:prstGeom prst="rect">
            <a:avLst/>
          </a:prstGeom>
          <a:noFill/>
          <a:ln>
            <a:noFill/>
          </a:ln>
        </p:spPr>
      </p:pic>
      <p:sp>
        <p:nvSpPr>
          <p:cNvPr id="455" name="Google Shape;455;g318b20cbf23_0_249"/>
          <p:cNvSpPr/>
          <p:nvPr/>
        </p:nvSpPr>
        <p:spPr>
          <a:xfrm>
            <a:off x="2840682" y="1829141"/>
            <a:ext cx="208800" cy="2036100"/>
          </a:xfrm>
          <a:prstGeom prst="rect">
            <a:avLst/>
          </a:prstGeom>
          <a:solidFill>
            <a:srgbClr val="C9DAF8"/>
          </a:solidFill>
          <a:ln cap="flat" cmpd="sng" w="1905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318b20cbf23_0_249"/>
          <p:cNvSpPr txBox="1"/>
          <p:nvPr/>
        </p:nvSpPr>
        <p:spPr>
          <a:xfrm>
            <a:off x="2428584" y="1050175"/>
            <a:ext cx="11184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en-US" sz="1200" u="none" cap="none" strike="noStrike">
                <a:solidFill>
                  <a:srgbClr val="1C4587"/>
                </a:solidFill>
                <a:latin typeface="Montserrat"/>
                <a:ea typeface="Montserrat"/>
                <a:cs typeface="Montserrat"/>
                <a:sym typeface="Montserrat"/>
              </a:rPr>
              <a:t>Text Embedding</a:t>
            </a:r>
            <a:endParaRPr b="1" i="0" sz="1200" u="none" cap="none" strike="noStrike">
              <a:solidFill>
                <a:srgbClr val="1C4587"/>
              </a:solidFill>
              <a:latin typeface="Montserrat"/>
              <a:ea typeface="Montserrat"/>
              <a:cs typeface="Montserrat"/>
              <a:sym typeface="Montserrat"/>
            </a:endParaRPr>
          </a:p>
        </p:txBody>
      </p:sp>
      <p:sp>
        <p:nvSpPr>
          <p:cNvPr id="457" name="Google Shape;457;g318b20cbf23_0_249"/>
          <p:cNvSpPr/>
          <p:nvPr/>
        </p:nvSpPr>
        <p:spPr>
          <a:xfrm>
            <a:off x="3112008" y="2668125"/>
            <a:ext cx="2242500" cy="321000"/>
          </a:xfrm>
          <a:prstGeom prst="rightArrow">
            <a:avLst>
              <a:gd fmla="val 50000" name="adj1"/>
              <a:gd fmla="val 50000" name="adj2"/>
            </a:avLst>
          </a:prstGeom>
          <a:solidFill>
            <a:srgbClr val="ADADAD"/>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318b20cbf23_0_249"/>
          <p:cNvSpPr/>
          <p:nvPr/>
        </p:nvSpPr>
        <p:spPr>
          <a:xfrm>
            <a:off x="5416868" y="2445296"/>
            <a:ext cx="978600" cy="766500"/>
          </a:xfrm>
          <a:prstGeom prst="rect">
            <a:avLst/>
          </a:prstGeom>
          <a:solidFill>
            <a:srgbClr val="D9D2E9"/>
          </a:solidFill>
          <a:ln cap="flat" cmpd="sng" w="19050">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u="none" cap="none" strike="noStrike">
                <a:solidFill>
                  <a:srgbClr val="000000"/>
                </a:solidFill>
                <a:latin typeface="Montserrat"/>
                <a:ea typeface="Montserrat"/>
                <a:cs typeface="Montserrat"/>
                <a:sym typeface="Montserrat"/>
              </a:rPr>
              <a:t>Decoder</a:t>
            </a:r>
            <a:endParaRPr b="1" i="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318b20cbf23_0_26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Only Text Embeddings?</a:t>
            </a:r>
            <a:endParaRPr/>
          </a:p>
        </p:txBody>
      </p:sp>
      <p:sp>
        <p:nvSpPr>
          <p:cNvPr id="464" name="Google Shape;464;g318b20cbf23_0_267"/>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47650" lvl="0" marL="285750" rtl="0" algn="l">
              <a:lnSpc>
                <a:spcPct val="100000"/>
              </a:lnSpc>
              <a:spcBef>
                <a:spcPts val="0"/>
              </a:spcBef>
              <a:spcAft>
                <a:spcPts val="0"/>
              </a:spcAft>
              <a:buSzPts val="2100"/>
              <a:buChar char="•"/>
            </a:pPr>
            <a:r>
              <a:rPr lang="en-US" sz="2100"/>
              <a:t>The authors noted much better results when using the additional Prior model using CLIP. </a:t>
            </a:r>
            <a:endParaRPr sz="2100"/>
          </a:p>
          <a:p>
            <a:pPr indent="-247650" lvl="0" marL="285750" rtl="0" algn="l">
              <a:lnSpc>
                <a:spcPct val="100000"/>
              </a:lnSpc>
              <a:spcBef>
                <a:spcPts val="0"/>
              </a:spcBef>
              <a:spcAft>
                <a:spcPts val="0"/>
              </a:spcAft>
              <a:buSzPts val="2100"/>
              <a:buChar char="•"/>
            </a:pPr>
            <a:r>
              <a:rPr lang="en-US" sz="2100"/>
              <a:t>Intuitively, </a:t>
            </a:r>
            <a:r>
              <a:rPr i="1" lang="en-US" sz="2100"/>
              <a:t>we can think of this as having one embedding for text meaning, and another embedding for the “gist” of an image from text</a:t>
            </a:r>
            <a:r>
              <a:rPr lang="en-US" sz="2100"/>
              <a:t>.</a:t>
            </a:r>
            <a:endParaRPr sz="2100"/>
          </a:p>
          <a:p>
            <a:pPr indent="-247650" lvl="0" marL="285750" rtl="0" algn="l">
              <a:lnSpc>
                <a:spcPct val="100000"/>
              </a:lnSpc>
              <a:spcBef>
                <a:spcPts val="0"/>
              </a:spcBef>
              <a:spcAft>
                <a:spcPts val="0"/>
              </a:spcAft>
              <a:buSzPts val="2100"/>
              <a:buChar char="•"/>
            </a:pPr>
            <a:r>
              <a:rPr lang="en-US" sz="2100"/>
              <a:t>An infinite number of images could be consistent with a given caption, so the outputs of the two encoders will not perfectly coincide. </a:t>
            </a:r>
            <a:endParaRPr sz="2100"/>
          </a:p>
          <a:p>
            <a:pPr indent="-247650" lvl="0" marL="285750" rtl="0" algn="l">
              <a:lnSpc>
                <a:spcPct val="100000"/>
              </a:lnSpc>
              <a:spcBef>
                <a:spcPts val="0"/>
              </a:spcBef>
              <a:spcAft>
                <a:spcPts val="0"/>
              </a:spcAft>
              <a:buSzPts val="2100"/>
              <a:buChar char="•"/>
            </a:pPr>
            <a:r>
              <a:rPr lang="en-US" sz="2100"/>
              <a:t>Hence, a separate prior model is needed to “translate” the text embedding into an image embedding that could plausibly match it.</a:t>
            </a:r>
            <a:endParaRPr sz="2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d6ae5c8dae_0_44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HF Models</a:t>
            </a:r>
            <a:endParaRPr>
              <a:solidFill>
                <a:srgbClr val="FFFFFF"/>
              </a:solidFill>
            </a:endParaRPr>
          </a:p>
        </p:txBody>
      </p:sp>
      <p:sp>
        <p:nvSpPr>
          <p:cNvPr id="82" name="Google Shape;82;gd6ae5c8dae_0_444"/>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Hugging Face hosts many open-source models, such as LLMs, diffusion based text-to-image models, audio models, and much more! </a:t>
            </a:r>
            <a:endParaRPr sz="1800"/>
          </a:p>
          <a:p>
            <a:pPr indent="-279400" lvl="0" marL="342900" rtl="0" algn="l">
              <a:lnSpc>
                <a:spcPct val="100000"/>
              </a:lnSpc>
              <a:spcBef>
                <a:spcPts val="700"/>
              </a:spcBef>
              <a:spcAft>
                <a:spcPts val="0"/>
              </a:spcAft>
              <a:buSzPts val="1800"/>
              <a:buFont typeface="Calibri"/>
              <a:buChar char="•"/>
            </a:pPr>
            <a:r>
              <a:rPr lang="en-US" sz="1800"/>
              <a:t>A key advantage of using Hugging Face for this is their CLI tool, which is designed for large model files.</a:t>
            </a:r>
            <a:endParaRPr sz="1800"/>
          </a:p>
          <a:p>
            <a:pPr indent="-279400" lvl="0" marL="342900" rtl="0" algn="l">
              <a:lnSpc>
                <a:spcPct val="100000"/>
              </a:lnSpc>
              <a:spcBef>
                <a:spcPts val="700"/>
              </a:spcBef>
              <a:spcAft>
                <a:spcPts val="0"/>
              </a:spcAft>
              <a:buSzPts val="1800"/>
              <a:buFont typeface="Calibri"/>
              <a:buChar char="•"/>
            </a:pPr>
            <a:r>
              <a:rPr lang="en-US" sz="1800"/>
              <a:t>Model pages can also include lots of useful tools and information.</a:t>
            </a:r>
            <a:endParaRPr sz="1800"/>
          </a:p>
          <a:p>
            <a:pPr indent="-279400" lvl="0" marL="342900" rtl="0" algn="l">
              <a:lnSpc>
                <a:spcPct val="100000"/>
              </a:lnSpc>
              <a:spcBef>
                <a:spcPts val="700"/>
              </a:spcBef>
              <a:spcAft>
                <a:spcPts val="0"/>
              </a:spcAft>
              <a:buSzPts val="1800"/>
              <a:buFont typeface="Calibri"/>
              <a:buChar char="•"/>
            </a:pPr>
            <a:r>
              <a:rPr lang="en-US" sz="1800"/>
              <a:t>Some models will have direct links to run inference or host the model on a space. </a:t>
            </a:r>
            <a:endParaRPr sz="1800"/>
          </a:p>
          <a:p>
            <a:pPr indent="-279400" lvl="0" marL="342900" rtl="0" algn="l">
              <a:lnSpc>
                <a:spcPct val="100000"/>
              </a:lnSpc>
              <a:spcBef>
                <a:spcPts val="700"/>
              </a:spcBef>
              <a:spcAft>
                <a:spcPts val="0"/>
              </a:spcAft>
              <a:buSzPts val="1800"/>
              <a:buFont typeface="Calibri"/>
              <a:buChar char="•"/>
            </a:pPr>
            <a:r>
              <a:rPr lang="en-US" sz="1800"/>
              <a:t>Keep in mind, not all model pages are created equally, since any one can post a model, there could be some models that aren’t well documented.</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318b20cbf23_0_27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Diffusion</a:t>
            </a:r>
            <a:endParaRPr/>
          </a:p>
        </p:txBody>
      </p:sp>
      <p:sp>
        <p:nvSpPr>
          <p:cNvPr id="470" name="Google Shape;470;g318b20cbf23_0_27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47650" lvl="0" marL="285750" rtl="0" algn="l">
              <a:lnSpc>
                <a:spcPct val="100000"/>
              </a:lnSpc>
              <a:spcBef>
                <a:spcPts val="0"/>
              </a:spcBef>
              <a:spcAft>
                <a:spcPts val="0"/>
              </a:spcAft>
              <a:buSzPts val="2100"/>
              <a:buChar char="•"/>
            </a:pPr>
            <a:r>
              <a:rPr lang="en-US" sz="2100"/>
              <a:t>A diffusion model is trained to undo the steps of a fixed corruption process. </a:t>
            </a:r>
            <a:endParaRPr sz="2100"/>
          </a:p>
          <a:p>
            <a:pPr indent="-247650" lvl="0" marL="285750" rtl="0" algn="l">
              <a:lnSpc>
                <a:spcPct val="100000"/>
              </a:lnSpc>
              <a:spcBef>
                <a:spcPts val="0"/>
              </a:spcBef>
              <a:spcAft>
                <a:spcPts val="0"/>
              </a:spcAft>
              <a:buSzPts val="2100"/>
              <a:buChar char="•"/>
            </a:pPr>
            <a:r>
              <a:rPr lang="en-US" sz="2100"/>
              <a:t>Each step of the corruption process adds a small amount of gaussian noise to an image, which erases some of the information in it.</a:t>
            </a:r>
            <a:endParaRPr sz="2100"/>
          </a:p>
          <a:p>
            <a:pPr indent="-247650" lvl="0" marL="285750" rtl="0" algn="l">
              <a:lnSpc>
                <a:spcPct val="100000"/>
              </a:lnSpc>
              <a:spcBef>
                <a:spcPts val="0"/>
              </a:spcBef>
              <a:spcAft>
                <a:spcPts val="0"/>
              </a:spcAft>
              <a:buSzPts val="2100"/>
              <a:buChar char="•"/>
            </a:pPr>
            <a:r>
              <a:rPr lang="en-US" sz="2100"/>
              <a:t>After the final step, the image becomes indistinguishable from pure noise. </a:t>
            </a:r>
            <a:endParaRPr sz="2100"/>
          </a:p>
          <a:p>
            <a:pPr indent="-247650" lvl="0" marL="285750" rtl="0" algn="l">
              <a:lnSpc>
                <a:spcPct val="100000"/>
              </a:lnSpc>
              <a:spcBef>
                <a:spcPts val="0"/>
              </a:spcBef>
              <a:spcAft>
                <a:spcPts val="0"/>
              </a:spcAft>
              <a:buSzPts val="2100"/>
              <a:buChar char="•"/>
            </a:pPr>
            <a:r>
              <a:rPr lang="en-US" sz="2100"/>
              <a:t>The diffusion model is trained to reverse this process, and in doing so learns to regenerate what might have been erased in each step.</a:t>
            </a:r>
            <a:endParaRPr sz="21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318b20cbf23_0_282"/>
          <p:cNvSpPr txBox="1"/>
          <p:nvPr>
            <p:ph type="title"/>
          </p:nvPr>
        </p:nvSpPr>
        <p:spPr>
          <a:xfrm>
            <a:off x="1019500" y="-2625"/>
            <a:ext cx="80028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100"/>
              <a:t>Generating a New Image with a Diffusion Model</a:t>
            </a:r>
            <a:endParaRPr sz="3100"/>
          </a:p>
        </p:txBody>
      </p:sp>
      <p:pic>
        <p:nvPicPr>
          <p:cNvPr id="476" name="Google Shape;476;g318b20cbf23_0_282"/>
          <p:cNvPicPr preferRelativeResize="0"/>
          <p:nvPr/>
        </p:nvPicPr>
        <p:blipFill rotWithShape="1">
          <a:blip r:embed="rId3">
            <a:alphaModFix/>
          </a:blip>
          <a:srcRect b="0" l="0" r="0" t="0"/>
          <a:stretch/>
        </p:blipFill>
        <p:spPr>
          <a:xfrm>
            <a:off x="3025578" y="1036925"/>
            <a:ext cx="3180625" cy="31806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318b20cbf23_0_28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Diffusion</a:t>
            </a:r>
            <a:endParaRPr/>
          </a:p>
        </p:txBody>
      </p:sp>
      <p:sp>
        <p:nvSpPr>
          <p:cNvPr id="482" name="Google Shape;482;g318b20cbf23_0_28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47650" lvl="0" marL="285750" rtl="0" algn="l">
              <a:lnSpc>
                <a:spcPct val="100000"/>
              </a:lnSpc>
              <a:spcBef>
                <a:spcPts val="0"/>
              </a:spcBef>
              <a:spcAft>
                <a:spcPts val="0"/>
              </a:spcAft>
              <a:buSzPts val="2100"/>
              <a:buChar char="•"/>
            </a:pPr>
            <a:r>
              <a:rPr b="1" lang="en-US" sz="2100"/>
              <a:t>Prior Stage: </a:t>
            </a:r>
            <a:endParaRPr b="1" sz="2100"/>
          </a:p>
          <a:p>
            <a:pPr indent="-361950" lvl="1" marL="914400" rtl="0" algn="l">
              <a:lnSpc>
                <a:spcPct val="100000"/>
              </a:lnSpc>
              <a:spcBef>
                <a:spcPts val="0"/>
              </a:spcBef>
              <a:spcAft>
                <a:spcPts val="0"/>
              </a:spcAft>
              <a:buSzPts val="2100"/>
              <a:buChar char="•"/>
            </a:pPr>
            <a:r>
              <a:rPr lang="en-US" sz="2100"/>
              <a:t>Generates the CLIP image embedding (intended to describe the “gist” of the image) from the given caption (which itself is actually a text embedding).</a:t>
            </a:r>
            <a:endParaRPr sz="2100"/>
          </a:p>
          <a:p>
            <a:pPr indent="-247650" lvl="0" marL="285750" rtl="0" algn="l">
              <a:lnSpc>
                <a:spcPct val="100000"/>
              </a:lnSpc>
              <a:spcBef>
                <a:spcPts val="0"/>
              </a:spcBef>
              <a:spcAft>
                <a:spcPts val="0"/>
              </a:spcAft>
              <a:buSzPts val="2100"/>
              <a:buChar char="•"/>
            </a:pPr>
            <a:r>
              <a:rPr b="1" lang="en-US" sz="2100"/>
              <a:t>Decoder Stage: </a:t>
            </a:r>
            <a:endParaRPr b="1" sz="2100"/>
          </a:p>
          <a:p>
            <a:pPr indent="-361950" lvl="1" marL="914400" rtl="0" algn="l">
              <a:lnSpc>
                <a:spcPct val="100000"/>
              </a:lnSpc>
              <a:spcBef>
                <a:spcPts val="0"/>
              </a:spcBef>
              <a:spcAft>
                <a:spcPts val="0"/>
              </a:spcAft>
              <a:buSzPts val="2100"/>
              <a:buChar char="•"/>
            </a:pPr>
            <a:r>
              <a:rPr lang="en-US" sz="2100"/>
              <a:t>A diffusion model called unCLIP generates the image itself from this embedding. </a:t>
            </a:r>
            <a:endParaRPr sz="2100"/>
          </a:p>
          <a:p>
            <a:pPr indent="-361950" lvl="1" marL="914400" rtl="0" algn="l">
              <a:lnSpc>
                <a:spcPct val="100000"/>
              </a:lnSpc>
              <a:spcBef>
                <a:spcPts val="0"/>
              </a:spcBef>
              <a:spcAft>
                <a:spcPts val="0"/>
              </a:spcAft>
              <a:buSzPts val="2100"/>
              <a:buChar char="•"/>
            </a:pPr>
            <a:r>
              <a:rPr lang="en-US" sz="2100"/>
              <a:t>unCLIP receives both a corrupted version of the image it is trained to reconstruct, as well as the CLIP image embedding of the clean image.</a:t>
            </a:r>
            <a:endParaRPr sz="21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7adc987fc7_0_7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Dall-E and Stable Diffusion</a:t>
            </a:r>
            <a:endParaRPr/>
          </a:p>
        </p:txBody>
      </p:sp>
      <p:sp>
        <p:nvSpPr>
          <p:cNvPr id="488" name="Google Shape;488;g7adc987fc7_0_76"/>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Font typeface="Calibri"/>
              <a:buChar char="•"/>
            </a:pPr>
            <a:r>
              <a:rPr lang="en-US" sz="2000"/>
              <a:t>After these two stages an upsampling is performed on the image to get higher resolution.</a:t>
            </a:r>
            <a:endParaRPr sz="2000"/>
          </a:p>
          <a:p>
            <a:pPr indent="-355600" lvl="0" marL="457200" rtl="0" algn="l">
              <a:lnSpc>
                <a:spcPct val="90000"/>
              </a:lnSpc>
              <a:spcBef>
                <a:spcPts val="1000"/>
              </a:spcBef>
              <a:spcAft>
                <a:spcPts val="0"/>
              </a:spcAft>
              <a:buSzPts val="2000"/>
              <a:buFont typeface="Calibri"/>
              <a:buChar char="•"/>
            </a:pPr>
            <a:r>
              <a:rPr lang="en-US" sz="2000"/>
              <a:t>Dall-E 2 and Stable Diffusion 1.5 were trained on 512x512 images, so any higher resolution output is actually upscaled from 512x512.</a:t>
            </a:r>
            <a:endParaRPr sz="2000"/>
          </a:p>
          <a:p>
            <a:pPr indent="-355600" lvl="0" marL="457200" rtl="0" algn="l">
              <a:lnSpc>
                <a:spcPct val="90000"/>
              </a:lnSpc>
              <a:spcBef>
                <a:spcPts val="1000"/>
              </a:spcBef>
              <a:spcAft>
                <a:spcPts val="0"/>
              </a:spcAft>
              <a:buSzPts val="2000"/>
              <a:buFont typeface="Calibri"/>
              <a:buChar char="•"/>
            </a:pPr>
            <a:r>
              <a:rPr lang="en-US" sz="2000"/>
              <a:t>The latest models are actually trained on larger images such as 1024x1024 pixels (needing much more compute!) and can even upscale much larger than this.</a:t>
            </a:r>
            <a:endParaRPr sz="2000"/>
          </a:p>
          <a:p>
            <a:pPr indent="-355600" lvl="0" marL="457200" rtl="0" algn="l">
              <a:lnSpc>
                <a:spcPct val="90000"/>
              </a:lnSpc>
              <a:spcBef>
                <a:spcPts val="1000"/>
              </a:spcBef>
              <a:spcAft>
                <a:spcPts val="0"/>
              </a:spcAft>
              <a:buSzPts val="2000"/>
              <a:buFont typeface="Calibri"/>
              <a:buChar char="•"/>
            </a:pPr>
            <a:r>
              <a:rPr lang="en-US" sz="2000"/>
              <a:t>This is one of the fastest moving spaces in Generative AI, so keep tuned on Hugging Face for the latest in image generation!</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318b20cbf23_0_29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Demo 1</a:t>
            </a:r>
            <a:endParaRPr/>
          </a:p>
        </p:txBody>
      </p:sp>
      <p:sp>
        <p:nvSpPr>
          <p:cNvPr id="494" name="Google Shape;494;g318b20cbf23_0_298"/>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Font typeface="Calibri"/>
              <a:buChar char="•"/>
            </a:pPr>
            <a:r>
              <a:rPr lang="en-US" sz="2000"/>
              <a:t>Now that we understand the high level theory of text to image models, let’s explore these steps with Python and the diffusers library. </a:t>
            </a:r>
            <a:endParaRPr sz="2000"/>
          </a:p>
          <a:p>
            <a:pPr indent="-355600" lvl="0" marL="457200" rtl="0" algn="l">
              <a:lnSpc>
                <a:spcPct val="90000"/>
              </a:lnSpc>
              <a:spcBef>
                <a:spcPts val="1000"/>
              </a:spcBef>
              <a:spcAft>
                <a:spcPts val="0"/>
              </a:spcAft>
              <a:buSzPts val="2000"/>
              <a:buFont typeface="Calibri"/>
              <a:buChar char="•"/>
            </a:pPr>
            <a:r>
              <a:rPr lang="en-US" sz="2000"/>
              <a:t>Later on in the course we’ll explore how we can expand these image models to generate video by generating “frames” of multiple images and linking them together.</a:t>
            </a:r>
            <a:endParaRPr sz="2000"/>
          </a:p>
          <a:p>
            <a:pPr indent="-355600" lvl="0" marL="457200" rtl="0" algn="l">
              <a:lnSpc>
                <a:spcPct val="90000"/>
              </a:lnSpc>
              <a:spcBef>
                <a:spcPts val="1000"/>
              </a:spcBef>
              <a:spcAft>
                <a:spcPts val="0"/>
              </a:spcAft>
              <a:buSzPts val="2000"/>
              <a:buFont typeface="Calibri"/>
              <a:buChar char="•"/>
            </a:pPr>
            <a:r>
              <a:rPr lang="en-US" sz="2000"/>
              <a:t>The Understanding-Diffusion-Models Jupyter Notebook.</a:t>
            </a:r>
            <a:endParaRPr sz="2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318b20cbf23_0_30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Extra Demo 2 (time permitting!)</a:t>
            </a:r>
            <a:endParaRPr/>
          </a:p>
        </p:txBody>
      </p:sp>
      <p:sp>
        <p:nvSpPr>
          <p:cNvPr id="500" name="Google Shape;500;g318b20cbf23_0_30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Font typeface="Calibri"/>
              <a:buChar char="•"/>
            </a:pPr>
            <a:r>
              <a:rPr lang="en-US" sz="2000"/>
              <a:t>See this tutorial: </a:t>
            </a:r>
            <a:r>
              <a:rPr lang="en-US" sz="2000" u="sng">
                <a:solidFill>
                  <a:schemeClr val="hlink"/>
                </a:solidFill>
                <a:hlinkClick r:id="rId3"/>
              </a:rPr>
              <a:t>https://huggingface.co/docs/diffusers/en/tutorials/autopipeline</a:t>
            </a:r>
            <a:r>
              <a:rPr lang="en-US" sz="2000"/>
              <a:t> </a:t>
            </a:r>
            <a:endParaRPr sz="2000"/>
          </a:p>
          <a:p>
            <a:pPr indent="-355600" lvl="0" marL="457200" rtl="0" algn="l">
              <a:lnSpc>
                <a:spcPct val="90000"/>
              </a:lnSpc>
              <a:spcBef>
                <a:spcPts val="1000"/>
              </a:spcBef>
              <a:spcAft>
                <a:spcPts val="0"/>
              </a:spcAft>
              <a:buSzPts val="2000"/>
              <a:buFont typeface="Calibri"/>
              <a:buChar char="•"/>
            </a:pPr>
            <a:r>
              <a:rPr lang="en-US" sz="2000"/>
              <a:t>The </a:t>
            </a:r>
            <a:r>
              <a:rPr lang="en-US" sz="2000"/>
              <a:t>AutoPipelines-Diffusers</a:t>
            </a:r>
            <a:r>
              <a:rPr lang="en-US" sz="2000"/>
              <a:t> Jupyter Notebook.</a:t>
            </a:r>
            <a:endParaRPr sz="2000">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d744d08c17_0_4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t/>
            </a:r>
            <a:endParaRPr/>
          </a:p>
        </p:txBody>
      </p:sp>
      <p:sp>
        <p:nvSpPr>
          <p:cNvPr id="506" name="Google Shape;506;gd744d08c17_0_4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t/>
            </a:r>
            <a:endParaRPr sz="2500"/>
          </a:p>
          <a:p>
            <a:pPr indent="0" lvl="0" marL="0" rtl="0" algn="l">
              <a:lnSpc>
                <a:spcPct val="100000"/>
              </a:lnSpc>
              <a:spcBef>
                <a:spcPts val="440"/>
              </a:spcBef>
              <a:spcAft>
                <a:spcPts val="0"/>
              </a:spcAft>
              <a:buSzPts val="2200"/>
              <a:buNone/>
            </a:pPr>
            <a:r>
              <a:rPr lang="en-US" sz="10000"/>
              <a:t>End of Part 2</a:t>
            </a:r>
            <a:endParaRPr sz="10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d4ec123c41_0_1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Video Models</a:t>
            </a:r>
            <a:endParaRPr/>
          </a:p>
        </p:txBody>
      </p:sp>
      <p:sp>
        <p:nvSpPr>
          <p:cNvPr id="512" name="Google Shape;512;gd4ec123c41_0_1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0"/>
              </a:spcBef>
              <a:spcAft>
                <a:spcPts val="0"/>
              </a:spcAft>
              <a:buSzPts val="2100"/>
              <a:buChar char="•"/>
            </a:pPr>
            <a:r>
              <a:rPr lang="en-US" sz="2100"/>
              <a:t>One of the latest advancements in generative models has been the development of video models, allowing us to generate video from a single image or a text prompt. </a:t>
            </a:r>
            <a:endParaRPr sz="2100"/>
          </a:p>
          <a:p>
            <a:pPr indent="-361950" lvl="0" marL="457200" rtl="0" algn="l">
              <a:lnSpc>
                <a:spcPct val="100000"/>
              </a:lnSpc>
              <a:spcBef>
                <a:spcPts val="0"/>
              </a:spcBef>
              <a:spcAft>
                <a:spcPts val="0"/>
              </a:spcAft>
              <a:buSzPts val="2100"/>
              <a:buChar char="•"/>
            </a:pPr>
            <a:r>
              <a:rPr lang="en-US" sz="2100"/>
              <a:t>One of the most popular models in this space that is open-source is </a:t>
            </a:r>
            <a:r>
              <a:rPr b="1" lang="en-US" sz="2100"/>
              <a:t>Stable Diffusion Video</a:t>
            </a:r>
            <a:r>
              <a:rPr lang="en-US" sz="2100"/>
              <a:t>.</a:t>
            </a:r>
            <a:endParaRPr sz="2100"/>
          </a:p>
          <a:p>
            <a:pPr indent="-361950" lvl="0" marL="457200" rtl="0" algn="l">
              <a:lnSpc>
                <a:spcPct val="100000"/>
              </a:lnSpc>
              <a:spcBef>
                <a:spcPts val="0"/>
              </a:spcBef>
              <a:spcAft>
                <a:spcPts val="0"/>
              </a:spcAft>
              <a:buSzPts val="2100"/>
              <a:buChar char="•"/>
            </a:pPr>
            <a:r>
              <a:rPr lang="en-US" sz="2100"/>
              <a:t>Most of these models work the same way, they generate a series of images that (hopefully and with good data and good training) imitate the frames of a video, creating a series of images that would work well when formatted together to create a video.</a:t>
            </a:r>
            <a:endParaRPr sz="21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d4ec123c41_0_2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Stable Video Diffusion</a:t>
            </a:r>
            <a:endParaRPr/>
          </a:p>
        </p:txBody>
      </p:sp>
      <p:pic>
        <p:nvPicPr>
          <p:cNvPr id="518" name="Google Shape;518;gd4ec123c41_0_22"/>
          <p:cNvPicPr preferRelativeResize="0"/>
          <p:nvPr/>
        </p:nvPicPr>
        <p:blipFill rotWithShape="1">
          <a:blip r:embed="rId3">
            <a:alphaModFix/>
          </a:blip>
          <a:srcRect b="0" l="0" r="0" t="0"/>
          <a:stretch/>
        </p:blipFill>
        <p:spPr>
          <a:xfrm>
            <a:off x="2127723" y="866663"/>
            <a:ext cx="4877100" cy="34101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31999852d9a_0_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Stable Video Diffusion</a:t>
            </a:r>
            <a:endParaRPr/>
          </a:p>
        </p:txBody>
      </p:sp>
      <p:pic>
        <p:nvPicPr>
          <p:cNvPr id="524" name="Google Shape;524;g31999852d9a_0_4"/>
          <p:cNvPicPr preferRelativeResize="0"/>
          <p:nvPr/>
        </p:nvPicPr>
        <p:blipFill rotWithShape="1">
          <a:blip r:embed="rId3">
            <a:alphaModFix/>
          </a:blip>
          <a:srcRect b="0" l="0" r="0" t="0"/>
          <a:stretch/>
        </p:blipFill>
        <p:spPr>
          <a:xfrm>
            <a:off x="2131500" y="990350"/>
            <a:ext cx="4871975" cy="3224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318a2ebb701_0_5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HF Models</a:t>
            </a:r>
            <a:endParaRPr>
              <a:solidFill>
                <a:srgbClr val="FFFFFF"/>
              </a:solidFill>
            </a:endParaRPr>
          </a:p>
        </p:txBody>
      </p:sp>
      <p:pic>
        <p:nvPicPr>
          <p:cNvPr id="88" name="Google Shape;88;g318a2ebb701_0_54"/>
          <p:cNvPicPr preferRelativeResize="0"/>
          <p:nvPr/>
        </p:nvPicPr>
        <p:blipFill>
          <a:blip r:embed="rId3">
            <a:alphaModFix/>
          </a:blip>
          <a:stretch>
            <a:fillRect/>
          </a:stretch>
        </p:blipFill>
        <p:spPr>
          <a:xfrm>
            <a:off x="1148887" y="1010825"/>
            <a:ext cx="6846225" cy="3228851"/>
          </a:xfrm>
          <a:prstGeom prst="rect">
            <a:avLst/>
          </a:prstGeom>
          <a:noFill/>
          <a:ln cap="flat" cmpd="sng" w="9525">
            <a:solidFill>
              <a:srgbClr val="7932FC"/>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d4ec123c41_0_2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How the Model Works</a:t>
            </a:r>
            <a:endParaRPr/>
          </a:p>
        </p:txBody>
      </p:sp>
      <p:sp>
        <p:nvSpPr>
          <p:cNvPr id="530" name="Google Shape;530;gd4ec123c41_0_2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0"/>
              </a:spcBef>
              <a:spcAft>
                <a:spcPts val="0"/>
              </a:spcAft>
              <a:buSzPts val="2500"/>
              <a:buChar char="•"/>
            </a:pPr>
            <a:r>
              <a:rPr lang="en-US" sz="2500"/>
              <a:t>Training Process: </a:t>
            </a:r>
            <a:endParaRPr sz="2500"/>
          </a:p>
          <a:p>
            <a:pPr indent="-387350" lvl="1" marL="914400" rtl="0" algn="l">
              <a:lnSpc>
                <a:spcPct val="100000"/>
              </a:lnSpc>
              <a:spcBef>
                <a:spcPts val="0"/>
              </a:spcBef>
              <a:spcAft>
                <a:spcPts val="0"/>
              </a:spcAft>
              <a:buSzPts val="2500"/>
              <a:buChar char="•"/>
            </a:pPr>
            <a:r>
              <a:rPr lang="en-US" sz="2500"/>
              <a:t>Text-to-Image Pretraining </a:t>
            </a:r>
            <a:endParaRPr sz="2500"/>
          </a:p>
          <a:p>
            <a:pPr indent="-387350" lvl="1" marL="914400" rtl="0" algn="l">
              <a:lnSpc>
                <a:spcPct val="100000"/>
              </a:lnSpc>
              <a:spcBef>
                <a:spcPts val="0"/>
              </a:spcBef>
              <a:spcAft>
                <a:spcPts val="0"/>
              </a:spcAft>
              <a:buSzPts val="2500"/>
              <a:buChar char="•"/>
            </a:pPr>
            <a:r>
              <a:rPr lang="en-US" sz="2500"/>
              <a:t>Video Pretraining High-Quality </a:t>
            </a:r>
            <a:endParaRPr sz="2500"/>
          </a:p>
          <a:p>
            <a:pPr indent="-387350" lvl="1" marL="914400" rtl="0" algn="l">
              <a:lnSpc>
                <a:spcPct val="100000"/>
              </a:lnSpc>
              <a:spcBef>
                <a:spcPts val="0"/>
              </a:spcBef>
              <a:spcAft>
                <a:spcPts val="0"/>
              </a:spcAft>
              <a:buSzPts val="2500"/>
              <a:buChar char="•"/>
            </a:pPr>
            <a:r>
              <a:rPr lang="en-US" sz="2500"/>
              <a:t>Video Finetuning </a:t>
            </a:r>
            <a:endParaRPr sz="2500"/>
          </a:p>
          <a:p>
            <a:pPr indent="-387350" lvl="0" marL="457200" rtl="0" algn="l">
              <a:lnSpc>
                <a:spcPct val="100000"/>
              </a:lnSpc>
              <a:spcBef>
                <a:spcPts val="0"/>
              </a:spcBef>
              <a:spcAft>
                <a:spcPts val="0"/>
              </a:spcAft>
              <a:buSzPts val="2500"/>
              <a:buChar char="•"/>
            </a:pPr>
            <a:r>
              <a:rPr lang="en-US" sz="2500"/>
              <a:t>How the Model Works: </a:t>
            </a:r>
            <a:endParaRPr sz="2500"/>
          </a:p>
          <a:p>
            <a:pPr indent="-387350" lvl="1" marL="914400" rtl="0" algn="l">
              <a:lnSpc>
                <a:spcPct val="100000"/>
              </a:lnSpc>
              <a:spcBef>
                <a:spcPts val="0"/>
              </a:spcBef>
              <a:spcAft>
                <a:spcPts val="0"/>
              </a:spcAft>
              <a:buSzPts val="2500"/>
              <a:buChar char="•"/>
            </a:pPr>
            <a:r>
              <a:rPr lang="en-US" sz="2500"/>
              <a:t>Latent Space Representation </a:t>
            </a:r>
            <a:endParaRPr sz="2500"/>
          </a:p>
          <a:p>
            <a:pPr indent="-387350" lvl="1" marL="914400" rtl="0" algn="l">
              <a:lnSpc>
                <a:spcPct val="100000"/>
              </a:lnSpc>
              <a:spcBef>
                <a:spcPts val="0"/>
              </a:spcBef>
              <a:spcAft>
                <a:spcPts val="0"/>
              </a:spcAft>
              <a:buSzPts val="2500"/>
              <a:buChar char="•"/>
            </a:pPr>
            <a:r>
              <a:rPr lang="en-US" sz="2500"/>
              <a:t>Temporal Layers and Attention Mechanisms </a:t>
            </a:r>
            <a:endParaRPr sz="2500"/>
          </a:p>
          <a:p>
            <a:pPr indent="-387350" lvl="1" marL="914400" rtl="0" algn="l">
              <a:lnSpc>
                <a:spcPct val="100000"/>
              </a:lnSpc>
              <a:spcBef>
                <a:spcPts val="0"/>
              </a:spcBef>
              <a:spcAft>
                <a:spcPts val="0"/>
              </a:spcAft>
              <a:buSzPts val="2500"/>
              <a:buChar char="•"/>
            </a:pPr>
            <a:r>
              <a:rPr lang="en-US" sz="2500"/>
              <a:t>Data Curation and Filtering </a:t>
            </a:r>
            <a:endParaRPr sz="2500"/>
          </a:p>
          <a:p>
            <a:pPr indent="-387350" lvl="1" marL="914400" rtl="0" algn="l">
              <a:lnSpc>
                <a:spcPct val="100000"/>
              </a:lnSpc>
              <a:spcBef>
                <a:spcPts val="0"/>
              </a:spcBef>
              <a:spcAft>
                <a:spcPts val="0"/>
              </a:spcAft>
              <a:buSzPts val="2500"/>
              <a:buChar char="•"/>
            </a:pPr>
            <a:r>
              <a:rPr lang="en-US" sz="2500"/>
              <a:t>Fine-Grained Conditioning</a:t>
            </a:r>
            <a:endParaRPr sz="25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d4ec123c41_0_3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Text-to-Image Pretraining</a:t>
            </a:r>
            <a:endParaRPr/>
          </a:p>
        </p:txBody>
      </p:sp>
      <p:sp>
        <p:nvSpPr>
          <p:cNvPr id="536" name="Google Shape;536;gd4ec123c41_0_3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0"/>
              </a:spcBef>
              <a:spcAft>
                <a:spcPts val="0"/>
              </a:spcAft>
              <a:buSzPts val="2300"/>
              <a:buChar char="•"/>
            </a:pPr>
            <a:r>
              <a:rPr lang="en-US" sz="2300"/>
              <a:t>The initial stage involves training a text-to-image diffusion model.</a:t>
            </a:r>
            <a:endParaRPr sz="2300"/>
          </a:p>
          <a:p>
            <a:pPr indent="-374650" lvl="0" marL="457200" rtl="0" algn="l">
              <a:lnSpc>
                <a:spcPct val="100000"/>
              </a:lnSpc>
              <a:spcBef>
                <a:spcPts val="0"/>
              </a:spcBef>
              <a:spcAft>
                <a:spcPts val="0"/>
              </a:spcAft>
              <a:buSzPts val="2300"/>
              <a:buChar char="•"/>
            </a:pPr>
            <a:r>
              <a:rPr lang="en-US" sz="2300"/>
              <a:t>This model learns to generate images from text descriptions, forming a strong visual representation.</a:t>
            </a:r>
            <a:endParaRPr sz="2300"/>
          </a:p>
          <a:p>
            <a:pPr indent="-374650" lvl="0" marL="457200" rtl="0" algn="l">
              <a:lnSpc>
                <a:spcPct val="100000"/>
              </a:lnSpc>
              <a:spcBef>
                <a:spcPts val="0"/>
              </a:spcBef>
              <a:spcAft>
                <a:spcPts val="0"/>
              </a:spcAft>
              <a:buSzPts val="2300"/>
              <a:buChar char="•"/>
            </a:pPr>
            <a:r>
              <a:rPr lang="en-US" sz="2300"/>
              <a:t>The Stable Diffusion 2.1 model is often used for this purpose. </a:t>
            </a:r>
            <a:endParaRPr sz="2300"/>
          </a:p>
          <a:p>
            <a:pPr indent="-374650" lvl="0" marL="457200" rtl="0" algn="l">
              <a:lnSpc>
                <a:spcPct val="100000"/>
              </a:lnSpc>
              <a:spcBef>
                <a:spcPts val="0"/>
              </a:spcBef>
              <a:spcAft>
                <a:spcPts val="0"/>
              </a:spcAft>
              <a:buSzPts val="2300"/>
              <a:buChar char="•"/>
            </a:pPr>
            <a:r>
              <a:rPr lang="en-US" sz="2300"/>
              <a:t>This model is trained on large-scale image datasets to understand how to convert textual descriptions into corresponding images.</a:t>
            </a:r>
            <a:endParaRPr sz="23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31999852d9a_0_13"/>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Video Pretraining</a:t>
            </a:r>
            <a:endParaRPr/>
          </a:p>
        </p:txBody>
      </p:sp>
      <p:sp>
        <p:nvSpPr>
          <p:cNvPr id="542" name="Google Shape;542;g31999852d9a_0_13"/>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34950" lvl="0" marL="228600" rtl="0" algn="l">
              <a:lnSpc>
                <a:spcPct val="100000"/>
              </a:lnSpc>
              <a:spcBef>
                <a:spcPts val="0"/>
              </a:spcBef>
              <a:spcAft>
                <a:spcPts val="0"/>
              </a:spcAft>
              <a:buSzPts val="1900"/>
              <a:buChar char="•"/>
            </a:pPr>
            <a:r>
              <a:rPr lang="en-US" sz="1900"/>
              <a:t>Once the text-to-image model is well-trained, it is adapted for video generation. </a:t>
            </a:r>
            <a:endParaRPr sz="1900"/>
          </a:p>
          <a:p>
            <a:pPr indent="-234950" lvl="0" marL="228600" rtl="0" algn="l">
              <a:lnSpc>
                <a:spcPct val="100000"/>
              </a:lnSpc>
              <a:spcBef>
                <a:spcPts val="0"/>
              </a:spcBef>
              <a:spcAft>
                <a:spcPts val="0"/>
              </a:spcAft>
              <a:buSzPts val="1900"/>
              <a:buChar char="•"/>
            </a:pPr>
            <a:r>
              <a:rPr lang="en-US" sz="1900"/>
              <a:t>This adaptation involves inserting temporal layers into the model architecture, enabling it to handle sequences of frames (videos) rather than single images.</a:t>
            </a:r>
            <a:endParaRPr sz="1900"/>
          </a:p>
          <a:p>
            <a:pPr indent="-234950" lvl="0" marL="228600" rtl="0" algn="l">
              <a:lnSpc>
                <a:spcPct val="100000"/>
              </a:lnSpc>
              <a:spcBef>
                <a:spcPts val="0"/>
              </a:spcBef>
              <a:spcAft>
                <a:spcPts val="0"/>
              </a:spcAft>
              <a:buSzPts val="1900"/>
              <a:buChar char="•"/>
            </a:pPr>
            <a:r>
              <a:rPr lang="en-US" sz="1900"/>
              <a:t>Video pretraining is done on large, curated datasets of low-resolution videos. </a:t>
            </a:r>
            <a:endParaRPr sz="1900"/>
          </a:p>
          <a:p>
            <a:pPr indent="-234950" lvl="0" marL="228600" rtl="0" algn="l">
              <a:lnSpc>
                <a:spcPct val="100000"/>
              </a:lnSpc>
              <a:spcBef>
                <a:spcPts val="0"/>
              </a:spcBef>
              <a:spcAft>
                <a:spcPts val="0"/>
              </a:spcAft>
              <a:buSzPts val="1900"/>
              <a:buChar char="•"/>
            </a:pPr>
            <a:r>
              <a:rPr lang="en-US" sz="1900"/>
              <a:t>The dataset used in this paper is called the Large Video Dataset (LVD), which consists of 580 million annotated video clips. </a:t>
            </a:r>
            <a:endParaRPr sz="1900"/>
          </a:p>
          <a:p>
            <a:pPr indent="-234950" lvl="0" marL="228600" rtl="0" algn="l">
              <a:lnSpc>
                <a:spcPct val="100000"/>
              </a:lnSpc>
              <a:spcBef>
                <a:spcPts val="0"/>
              </a:spcBef>
              <a:spcAft>
                <a:spcPts val="0"/>
              </a:spcAft>
              <a:buSzPts val="1900"/>
              <a:buChar char="•"/>
            </a:pPr>
            <a:r>
              <a:rPr lang="en-US" sz="1900"/>
              <a:t>The goal is to teach the model the basics of video dynamics, such as motion and temporal coherence.</a:t>
            </a:r>
            <a:endParaRPr sz="19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d4ec123c41_0_4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High Quality Video Finetuning</a:t>
            </a:r>
            <a:endParaRPr/>
          </a:p>
        </p:txBody>
      </p:sp>
      <p:sp>
        <p:nvSpPr>
          <p:cNvPr id="548" name="Google Shape;548;gd4ec123c41_0_4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0"/>
              </a:spcBef>
              <a:spcAft>
                <a:spcPts val="0"/>
              </a:spcAft>
              <a:buSzPts val="2300"/>
              <a:buChar char="•"/>
            </a:pPr>
            <a:r>
              <a:rPr lang="en-US" sz="2300"/>
              <a:t>After the initial video pretraining, the model undergoes finetuning on a smaller set of high-quality videos at higher resolutions. </a:t>
            </a:r>
            <a:endParaRPr sz="2300"/>
          </a:p>
          <a:p>
            <a:pPr indent="-374650" lvl="0" marL="457200" rtl="0" algn="l">
              <a:lnSpc>
                <a:spcPct val="100000"/>
              </a:lnSpc>
              <a:spcBef>
                <a:spcPts val="0"/>
              </a:spcBef>
              <a:spcAft>
                <a:spcPts val="0"/>
              </a:spcAft>
              <a:buSzPts val="2300"/>
              <a:buChar char="•"/>
            </a:pPr>
            <a:r>
              <a:rPr lang="en-US" sz="2300"/>
              <a:t>This stage refines the model’s ability to generate visually appealing and coherent high-resolution videos.</a:t>
            </a:r>
            <a:endParaRPr sz="2300"/>
          </a:p>
          <a:p>
            <a:pPr indent="-374650" lvl="0" marL="457200" rtl="0" algn="l">
              <a:lnSpc>
                <a:spcPct val="100000"/>
              </a:lnSpc>
              <a:spcBef>
                <a:spcPts val="0"/>
              </a:spcBef>
              <a:spcAft>
                <a:spcPts val="0"/>
              </a:spcAft>
              <a:buSzPts val="2300"/>
              <a:buChar char="•"/>
            </a:pPr>
            <a:r>
              <a:rPr lang="en-US" sz="2300"/>
              <a:t>The finetuning dataset includes videos with rich motion and high aesthetic value, ensuring the model produces high-quality outputs.</a:t>
            </a:r>
            <a:endParaRPr sz="23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d4ec123c41_0_4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How the Model Works</a:t>
            </a:r>
            <a:endParaRPr/>
          </a:p>
        </p:txBody>
      </p:sp>
      <p:sp>
        <p:nvSpPr>
          <p:cNvPr id="554" name="Google Shape;554;gd4ec123c41_0_47"/>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7350" lvl="0" marL="457200" rtl="0" algn="l">
              <a:spcBef>
                <a:spcPts val="0"/>
              </a:spcBef>
              <a:spcAft>
                <a:spcPts val="0"/>
              </a:spcAft>
              <a:buSzPts val="2500"/>
              <a:buChar char="•"/>
            </a:pPr>
            <a:r>
              <a:rPr lang="en-US" sz="2500"/>
              <a:t>Latent Space Representation </a:t>
            </a:r>
            <a:endParaRPr sz="2500"/>
          </a:p>
          <a:p>
            <a:pPr indent="-387350" lvl="0" marL="457200" rtl="0" algn="l">
              <a:spcBef>
                <a:spcPts val="0"/>
              </a:spcBef>
              <a:spcAft>
                <a:spcPts val="0"/>
              </a:spcAft>
              <a:buSzPts val="2500"/>
              <a:buChar char="•"/>
            </a:pPr>
            <a:r>
              <a:rPr lang="en-US" sz="2500"/>
              <a:t>Temporal Layers and Attention Mechanisms </a:t>
            </a:r>
            <a:endParaRPr sz="2500"/>
          </a:p>
          <a:p>
            <a:pPr indent="-387350" lvl="0" marL="457200" rtl="0" algn="l">
              <a:spcBef>
                <a:spcPts val="0"/>
              </a:spcBef>
              <a:spcAft>
                <a:spcPts val="0"/>
              </a:spcAft>
              <a:buSzPts val="2500"/>
              <a:buChar char="•"/>
            </a:pPr>
            <a:r>
              <a:rPr lang="en-US" sz="2500"/>
              <a:t>Data Curation and Filtering </a:t>
            </a:r>
            <a:endParaRPr sz="2500"/>
          </a:p>
          <a:p>
            <a:pPr indent="-387350" lvl="0" marL="457200" rtl="0" algn="l">
              <a:spcBef>
                <a:spcPts val="0"/>
              </a:spcBef>
              <a:spcAft>
                <a:spcPts val="0"/>
              </a:spcAft>
              <a:buSzPts val="2500"/>
              <a:buChar char="•"/>
            </a:pPr>
            <a:r>
              <a:rPr lang="en-US" sz="2500"/>
              <a:t>Fine-Grained Conditioning</a:t>
            </a:r>
            <a:endParaRPr sz="23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d4ec123c41_0_53"/>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Latent Space Representation</a:t>
            </a:r>
            <a:endParaRPr/>
          </a:p>
        </p:txBody>
      </p:sp>
      <p:sp>
        <p:nvSpPr>
          <p:cNvPr id="560" name="Google Shape;560;gd4ec123c41_0_53"/>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440"/>
              </a:spcBef>
              <a:spcAft>
                <a:spcPts val="0"/>
              </a:spcAft>
              <a:buSzPts val="2500"/>
              <a:buChar char="•"/>
            </a:pPr>
            <a:r>
              <a:rPr lang="en-US" sz="2500"/>
              <a:t>The Stable Video Diffusion Model operates in a latent space, which means it generates compressed representations of video frames. </a:t>
            </a:r>
            <a:endParaRPr sz="2500"/>
          </a:p>
          <a:p>
            <a:pPr indent="-387350" lvl="0" marL="457200" rtl="0" algn="l">
              <a:lnSpc>
                <a:spcPct val="100000"/>
              </a:lnSpc>
              <a:spcBef>
                <a:spcPts val="0"/>
              </a:spcBef>
              <a:spcAft>
                <a:spcPts val="0"/>
              </a:spcAft>
              <a:buSzPts val="2500"/>
              <a:buChar char="•"/>
            </a:pPr>
            <a:r>
              <a:rPr lang="en-US" sz="2500"/>
              <a:t>This approach reduces computational complexity while maintaining high-quality outputs.</a:t>
            </a:r>
            <a:endParaRPr sz="2500"/>
          </a:p>
          <a:p>
            <a:pPr indent="-387350" lvl="0" marL="457200" rtl="0" algn="l">
              <a:lnSpc>
                <a:spcPct val="100000"/>
              </a:lnSpc>
              <a:spcBef>
                <a:spcPts val="0"/>
              </a:spcBef>
              <a:spcAft>
                <a:spcPts val="0"/>
              </a:spcAft>
              <a:buSzPts val="2500"/>
              <a:buChar char="•"/>
            </a:pPr>
            <a:r>
              <a:rPr lang="en-US" sz="2500"/>
              <a:t>Latent space models learn to generate intermediate representations that are later decoded into full-resolution frames.</a:t>
            </a:r>
            <a:endParaRPr sz="25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7adc987fc7_0_138"/>
          <p:cNvSpPr txBox="1"/>
          <p:nvPr>
            <p:ph type="title"/>
          </p:nvPr>
        </p:nvSpPr>
        <p:spPr>
          <a:xfrm>
            <a:off x="1138625" y="-78825"/>
            <a:ext cx="78684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3600"/>
              <a:buFont typeface="Arial"/>
              <a:buNone/>
            </a:pPr>
            <a:r>
              <a:rPr lang="en-US" sz="3400"/>
              <a:t>Temporal Layers and Attention Mechanisms</a:t>
            </a:r>
            <a:endParaRPr sz="3400"/>
          </a:p>
        </p:txBody>
      </p:sp>
      <p:sp>
        <p:nvSpPr>
          <p:cNvPr id="566" name="Google Shape;566;g7adc987fc7_0_138"/>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700"/>
              </a:spcBef>
              <a:spcAft>
                <a:spcPts val="0"/>
              </a:spcAft>
              <a:buSzPts val="2100"/>
              <a:buChar char="•"/>
            </a:pPr>
            <a:r>
              <a:rPr lang="en-US" sz="2100"/>
              <a:t>The model architecture includes temporal convolution and attention layers added to the pretrained spatial layers. </a:t>
            </a:r>
            <a:endParaRPr sz="2100"/>
          </a:p>
          <a:p>
            <a:pPr indent="-361950" lvl="0" marL="457200" rtl="0" algn="l">
              <a:lnSpc>
                <a:spcPct val="100000"/>
              </a:lnSpc>
              <a:spcBef>
                <a:spcPts val="0"/>
              </a:spcBef>
              <a:spcAft>
                <a:spcPts val="0"/>
              </a:spcAft>
              <a:buSzPts val="2100"/>
              <a:buChar char="•"/>
            </a:pPr>
            <a:r>
              <a:rPr lang="en-US" sz="2100"/>
              <a:t>These temporal layers allow the model to understand and generate the flow of motion across frames.</a:t>
            </a:r>
            <a:endParaRPr sz="2100"/>
          </a:p>
          <a:p>
            <a:pPr indent="-361950" lvl="0" marL="457200" rtl="0" algn="l">
              <a:lnSpc>
                <a:spcPct val="100000"/>
              </a:lnSpc>
              <a:spcBef>
                <a:spcPts val="0"/>
              </a:spcBef>
              <a:spcAft>
                <a:spcPts val="0"/>
              </a:spcAft>
              <a:buSzPts val="2100"/>
              <a:buChar char="•"/>
            </a:pPr>
            <a:r>
              <a:rPr lang="en-US" sz="2100"/>
              <a:t>Attention mechanisms help the model focus on relevant parts of the video frames, ensuring coherence and consistency.</a:t>
            </a:r>
            <a:endParaRPr sz="21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dd85ad57fb_0_6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Data Curation and Filtering</a:t>
            </a:r>
            <a:endParaRPr/>
          </a:p>
        </p:txBody>
      </p:sp>
      <p:sp>
        <p:nvSpPr>
          <p:cNvPr id="572" name="Google Shape;572;gdd85ad57fb_0_6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40"/>
              </a:spcBef>
              <a:spcAft>
                <a:spcPts val="0"/>
              </a:spcAft>
              <a:buSzPts val="2200"/>
              <a:buChar char="•"/>
            </a:pPr>
            <a:r>
              <a:rPr lang="en-US"/>
              <a:t>Data curation plays a critical role in the model’s success. </a:t>
            </a:r>
            <a:endParaRPr/>
          </a:p>
          <a:p>
            <a:pPr indent="-368300" lvl="0" marL="457200" rtl="0" algn="l">
              <a:lnSpc>
                <a:spcPct val="100000"/>
              </a:lnSpc>
              <a:spcBef>
                <a:spcPts val="0"/>
              </a:spcBef>
              <a:spcAft>
                <a:spcPts val="0"/>
              </a:spcAft>
              <a:buSzPts val="2200"/>
              <a:buChar char="•"/>
            </a:pPr>
            <a:r>
              <a:rPr lang="en-US"/>
              <a:t>The training dataset is meticulously curated to remove static scenes, clips with excessive text, and low-quality videos. </a:t>
            </a:r>
            <a:endParaRPr/>
          </a:p>
          <a:p>
            <a:pPr indent="-368300" lvl="0" marL="457200" rtl="0" algn="l">
              <a:lnSpc>
                <a:spcPct val="100000"/>
              </a:lnSpc>
              <a:spcBef>
                <a:spcPts val="0"/>
              </a:spcBef>
              <a:spcAft>
                <a:spcPts val="0"/>
              </a:spcAft>
              <a:buSzPts val="2200"/>
              <a:buChar char="•"/>
            </a:pPr>
            <a:r>
              <a:rPr lang="en-US"/>
              <a:t>Techniques like optical flow analysis and optical character recognition (OCR) are used for this filtering.</a:t>
            </a:r>
            <a:endParaRPr/>
          </a:p>
          <a:p>
            <a:pPr indent="-368300" lvl="0" marL="457200" rtl="0" algn="l">
              <a:lnSpc>
                <a:spcPct val="100000"/>
              </a:lnSpc>
              <a:spcBef>
                <a:spcPts val="0"/>
              </a:spcBef>
              <a:spcAft>
                <a:spcPts val="0"/>
              </a:spcAft>
              <a:buSzPts val="2200"/>
              <a:buChar char="•"/>
            </a:pPr>
            <a:r>
              <a:rPr lang="en-US"/>
              <a:t>The curated dataset ensures that the model learns from high-quality and diverse examples, leading to better generalization and performance.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dd85ad57fb_0_6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Fine Grained Conditioning</a:t>
            </a:r>
            <a:endParaRPr/>
          </a:p>
        </p:txBody>
      </p:sp>
      <p:sp>
        <p:nvSpPr>
          <p:cNvPr id="578" name="Google Shape;578;gdd85ad57fb_0_67"/>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rPr lang="en-US" sz="2500"/>
              <a:t>The model can be conditioned on various inputs, such as text descriptions or single images. For example, in image-to-video generation, the model takes a single frame as input and generates a sequence of frames that follow logically from the input image.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dd85ad57fb_0_11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Demos</a:t>
            </a:r>
            <a:endParaRPr/>
          </a:p>
        </p:txBody>
      </p:sp>
      <p:sp>
        <p:nvSpPr>
          <p:cNvPr id="584" name="Google Shape;584;gdd85ad57fb_0_11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440"/>
              </a:spcBef>
              <a:spcAft>
                <a:spcPts val="0"/>
              </a:spcAft>
              <a:buSzPts val="2200"/>
              <a:buChar char="•"/>
            </a:pPr>
            <a:r>
              <a:rPr lang="en-US"/>
              <a:t>In this section of the course we’ll explore how we can easily use these models with a pipeline and we’ll also explore another video generation model called I2VGen-XL. </a:t>
            </a:r>
            <a:endParaRPr/>
          </a:p>
          <a:p>
            <a:pPr indent="-368300" lvl="0" marL="457200" rtl="0" algn="l">
              <a:lnSpc>
                <a:spcPct val="100000"/>
              </a:lnSpc>
              <a:spcBef>
                <a:spcPts val="0"/>
              </a:spcBef>
              <a:spcAft>
                <a:spcPts val="0"/>
              </a:spcAft>
              <a:buSzPts val="2200"/>
              <a:buChar char="•"/>
            </a:pPr>
            <a:r>
              <a:rPr lang="en-US"/>
              <a:t>Keep in mind that these will be some of the most compute and memory heavy models we use in the course!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18a2ebb701_0_6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HF Datasets</a:t>
            </a:r>
            <a:endParaRPr>
              <a:solidFill>
                <a:srgbClr val="FFFFFF"/>
              </a:solidFill>
            </a:endParaRPr>
          </a:p>
        </p:txBody>
      </p:sp>
      <p:sp>
        <p:nvSpPr>
          <p:cNvPr id="94" name="Google Shape;94;g318a2ebb701_0_6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342900" rtl="0" algn="l">
              <a:lnSpc>
                <a:spcPct val="100000"/>
              </a:lnSpc>
              <a:spcBef>
                <a:spcPts val="700"/>
              </a:spcBef>
              <a:spcAft>
                <a:spcPts val="0"/>
              </a:spcAft>
              <a:buSzPts val="1800"/>
              <a:buFont typeface="Calibri"/>
              <a:buChar char="•"/>
            </a:pPr>
            <a:r>
              <a:rPr lang="en-US" sz="1800"/>
              <a:t>Similar to Models, Hugging Face also hosts datasets for training and evaluation. </a:t>
            </a:r>
            <a:endParaRPr sz="1800"/>
          </a:p>
          <a:p>
            <a:pPr indent="-279400" lvl="0" marL="342900" rtl="0" algn="l">
              <a:lnSpc>
                <a:spcPct val="100000"/>
              </a:lnSpc>
              <a:spcBef>
                <a:spcPts val="700"/>
              </a:spcBef>
              <a:spcAft>
                <a:spcPts val="0"/>
              </a:spcAft>
              <a:buSzPts val="1800"/>
              <a:buFont typeface="Calibri"/>
              <a:buChar char="•"/>
            </a:pPr>
            <a:r>
              <a:rPr lang="en-US" sz="1800"/>
              <a:t>This can include text data sets, audio data, image data, and more!</a:t>
            </a:r>
            <a:endParaRPr sz="1800"/>
          </a:p>
          <a:p>
            <a:pPr indent="-279400" lvl="0" marL="342900" rtl="0" algn="l">
              <a:lnSpc>
                <a:spcPct val="100000"/>
              </a:lnSpc>
              <a:spcBef>
                <a:spcPts val="700"/>
              </a:spcBef>
              <a:spcAft>
                <a:spcPts val="0"/>
              </a:spcAft>
              <a:buSzPts val="1800"/>
              <a:buFont typeface="Calibri"/>
              <a:buChar char="•"/>
            </a:pPr>
            <a:r>
              <a:rPr lang="en-US" sz="1800"/>
              <a:t>Not all datasets or models are immediately available! You may need to request permission to access the model. </a:t>
            </a:r>
            <a:endParaRPr sz="1800"/>
          </a:p>
          <a:p>
            <a:pPr indent="-279400" lvl="0" marL="342900" rtl="0" algn="l">
              <a:lnSpc>
                <a:spcPct val="100000"/>
              </a:lnSpc>
              <a:spcBef>
                <a:spcPts val="700"/>
              </a:spcBef>
              <a:spcAft>
                <a:spcPts val="0"/>
              </a:spcAft>
              <a:buSzPts val="1800"/>
              <a:buFont typeface="Calibri"/>
              <a:buChar char="•"/>
            </a:pPr>
            <a:r>
              <a:rPr lang="en-US" sz="1800"/>
              <a:t>For example, some voice cloning models requires an application process, this is known as a “gated” model.</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dd85ad57fb_0_11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Demo Stable Diffusion Model</a:t>
            </a:r>
            <a:endParaRPr/>
          </a:p>
        </p:txBody>
      </p:sp>
      <p:sp>
        <p:nvSpPr>
          <p:cNvPr id="590" name="Google Shape;590;gdd85ad57fb_0_11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Clr>
                <a:srgbClr val="000000"/>
              </a:buClr>
              <a:buSzPts val="2200"/>
              <a:buChar char="•"/>
            </a:pPr>
            <a:r>
              <a:rPr lang="en-US">
                <a:solidFill>
                  <a:srgbClr val="000000"/>
                </a:solidFill>
              </a:rPr>
              <a:t>The Stable-Video-Diffusion Jupyter </a:t>
            </a:r>
            <a:r>
              <a:rPr lang="en-US">
                <a:solidFill>
                  <a:srgbClr val="000000"/>
                </a:solidFill>
              </a:rPr>
              <a:t>Notebook.</a:t>
            </a:r>
            <a:endParaRPr>
              <a:solidFill>
                <a:srgbClr val="00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31999852d9a_0_3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I2VGen-XL Model</a:t>
            </a:r>
            <a:endParaRPr/>
          </a:p>
        </p:txBody>
      </p:sp>
      <p:sp>
        <p:nvSpPr>
          <p:cNvPr id="596" name="Google Shape;596;g31999852d9a_0_3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0"/>
              </a:spcBef>
              <a:spcAft>
                <a:spcPts val="0"/>
              </a:spcAft>
              <a:buClr>
                <a:srgbClr val="000000"/>
              </a:buClr>
              <a:buSzPts val="2200"/>
              <a:buChar char="•"/>
            </a:pPr>
            <a:r>
              <a:rPr lang="en-US">
                <a:solidFill>
                  <a:srgbClr val="000000"/>
                </a:solidFill>
              </a:rPr>
              <a:t>Unlike Stable Video Diffusion, we can also add a text prompt along with an image to attempt to help guide the model to a particular output. </a:t>
            </a:r>
            <a:endParaRPr>
              <a:solidFill>
                <a:srgbClr val="000000"/>
              </a:solidFill>
            </a:endParaRPr>
          </a:p>
          <a:p>
            <a:pPr indent="-368300" lvl="0" marL="457200" rtl="0" algn="l">
              <a:lnSpc>
                <a:spcPct val="100000"/>
              </a:lnSpc>
              <a:spcBef>
                <a:spcPts val="0"/>
              </a:spcBef>
              <a:spcAft>
                <a:spcPts val="0"/>
              </a:spcAft>
              <a:buClr>
                <a:srgbClr val="000000"/>
              </a:buClr>
              <a:buSzPts val="2200"/>
              <a:buChar char="•"/>
            </a:pPr>
            <a:r>
              <a:rPr lang="en-US">
                <a:solidFill>
                  <a:srgbClr val="000000"/>
                </a:solidFill>
              </a:rPr>
              <a:t>The Image2VideoGen-XL </a:t>
            </a:r>
            <a:r>
              <a:rPr lang="en-US"/>
              <a:t>Jupyter Notebook.</a:t>
            </a:r>
            <a:endParaRPr>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dd85ad57fb_0_7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Audio Data</a:t>
            </a:r>
            <a:endParaRPr/>
          </a:p>
        </p:txBody>
      </p:sp>
      <p:sp>
        <p:nvSpPr>
          <p:cNvPr id="602" name="Google Shape;602;gdd85ad57fb_0_7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40"/>
              </a:spcBef>
              <a:spcAft>
                <a:spcPts val="0"/>
              </a:spcAft>
              <a:buSzPts val="2400"/>
              <a:buChar char="•"/>
            </a:pPr>
            <a:r>
              <a:rPr lang="en-US" sz="2400"/>
              <a:t>Audio data has a few key features we need to discuss before we can begin using it in machine learning applications. </a:t>
            </a:r>
            <a:endParaRPr sz="2400"/>
          </a:p>
          <a:p>
            <a:pPr indent="-381000" lvl="0" marL="457200" rtl="0" algn="l">
              <a:lnSpc>
                <a:spcPct val="100000"/>
              </a:lnSpc>
              <a:spcBef>
                <a:spcPts val="0"/>
              </a:spcBef>
              <a:spcAft>
                <a:spcPts val="0"/>
              </a:spcAft>
              <a:buSzPts val="2400"/>
              <a:buChar char="•"/>
            </a:pPr>
            <a:r>
              <a:rPr lang="en-US" sz="2400"/>
              <a:t>We need to understand: </a:t>
            </a:r>
            <a:endParaRPr sz="2400"/>
          </a:p>
          <a:p>
            <a:pPr indent="-381000" lvl="1" marL="914400" rtl="0" algn="l">
              <a:lnSpc>
                <a:spcPct val="100000"/>
              </a:lnSpc>
              <a:spcBef>
                <a:spcPts val="0"/>
              </a:spcBef>
              <a:spcAft>
                <a:spcPts val="0"/>
              </a:spcAft>
              <a:buSzPts val="2400"/>
              <a:buChar char="•"/>
            </a:pPr>
            <a:r>
              <a:rPr lang="en-US" sz="2400"/>
              <a:t>Frequency and Sound</a:t>
            </a:r>
            <a:endParaRPr sz="2400"/>
          </a:p>
          <a:p>
            <a:pPr indent="-381000" lvl="1" marL="914400" rtl="0" algn="l">
              <a:lnSpc>
                <a:spcPct val="100000"/>
              </a:lnSpc>
              <a:spcBef>
                <a:spcPts val="0"/>
              </a:spcBef>
              <a:spcAft>
                <a:spcPts val="0"/>
              </a:spcAft>
              <a:buSzPts val="2400"/>
              <a:buChar char="•"/>
            </a:pPr>
            <a:r>
              <a:rPr lang="en-US" sz="2400"/>
              <a:t>Amplitude and Bit Depth</a:t>
            </a:r>
            <a:endParaRPr sz="2400"/>
          </a:p>
          <a:p>
            <a:pPr indent="-381000" lvl="1" marL="914400" rtl="0" algn="l">
              <a:lnSpc>
                <a:spcPct val="100000"/>
              </a:lnSpc>
              <a:spcBef>
                <a:spcPts val="0"/>
              </a:spcBef>
              <a:spcAft>
                <a:spcPts val="0"/>
              </a:spcAft>
              <a:buSzPts val="2400"/>
              <a:buChar char="•"/>
            </a:pPr>
            <a:r>
              <a:rPr lang="en-US" sz="2400"/>
              <a:t>Waves</a:t>
            </a:r>
            <a:endParaRPr sz="2400"/>
          </a:p>
          <a:p>
            <a:pPr indent="-381000" lvl="1" marL="914400" rtl="0" algn="l">
              <a:lnSpc>
                <a:spcPct val="100000"/>
              </a:lnSpc>
              <a:spcBef>
                <a:spcPts val="0"/>
              </a:spcBef>
              <a:spcAft>
                <a:spcPts val="0"/>
              </a:spcAft>
              <a:buSzPts val="2400"/>
              <a:buChar char="•"/>
            </a:pPr>
            <a:r>
              <a:rPr lang="en-US" sz="2400"/>
              <a:t>Frequency</a:t>
            </a:r>
            <a:endParaRPr sz="2400"/>
          </a:p>
          <a:p>
            <a:pPr indent="-381000" lvl="1" marL="914400" rtl="0" algn="l">
              <a:lnSpc>
                <a:spcPct val="100000"/>
              </a:lnSpc>
              <a:spcBef>
                <a:spcPts val="0"/>
              </a:spcBef>
              <a:spcAft>
                <a:spcPts val="0"/>
              </a:spcAft>
              <a:buSzPts val="2400"/>
              <a:buChar char="•"/>
            </a:pPr>
            <a:r>
              <a:rPr lang="en-US" sz="2400"/>
              <a:t>Spectrograms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31999852d9a_0_4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Sound Waves</a:t>
            </a:r>
            <a:endParaRPr/>
          </a:p>
        </p:txBody>
      </p:sp>
      <p:sp>
        <p:nvSpPr>
          <p:cNvPr id="608" name="Google Shape;608;g31999852d9a_0_4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40"/>
              </a:spcBef>
              <a:spcAft>
                <a:spcPts val="0"/>
              </a:spcAft>
              <a:buSzPts val="2400"/>
              <a:buChar char="•"/>
            </a:pPr>
            <a:r>
              <a:rPr lang="en-US" sz="2400"/>
              <a:t>Sound waves are when matter is vibrating, which transports energy through the medium.</a:t>
            </a:r>
            <a:endParaRPr/>
          </a:p>
        </p:txBody>
      </p:sp>
      <p:pic>
        <p:nvPicPr>
          <p:cNvPr id="609" name="Google Shape;609;g31999852d9a_0_41"/>
          <p:cNvPicPr preferRelativeResize="0"/>
          <p:nvPr/>
        </p:nvPicPr>
        <p:blipFill rotWithShape="1">
          <a:blip r:embed="rId3">
            <a:alphaModFix/>
          </a:blip>
          <a:srcRect b="0" l="0" r="0" t="0"/>
          <a:stretch/>
        </p:blipFill>
        <p:spPr>
          <a:xfrm>
            <a:off x="1526235" y="1646525"/>
            <a:ext cx="6091540" cy="26587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31999852d9a_0_4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Sound Waves</a:t>
            </a:r>
            <a:endParaRPr/>
          </a:p>
        </p:txBody>
      </p:sp>
      <p:sp>
        <p:nvSpPr>
          <p:cNvPr id="615" name="Google Shape;615;g31999852d9a_0_48"/>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40"/>
              </a:spcBef>
              <a:spcAft>
                <a:spcPts val="0"/>
              </a:spcAft>
              <a:buSzPts val="2400"/>
              <a:buChar char="•"/>
            </a:pPr>
            <a:r>
              <a:rPr lang="en-US" sz="2400"/>
              <a:t>From a typical human perspective, we would think of this as air molecules at different pressures.</a:t>
            </a:r>
            <a:endParaRPr/>
          </a:p>
        </p:txBody>
      </p:sp>
      <p:pic>
        <p:nvPicPr>
          <p:cNvPr id="616" name="Google Shape;616;g31999852d9a_0_48"/>
          <p:cNvPicPr preferRelativeResize="0"/>
          <p:nvPr/>
        </p:nvPicPr>
        <p:blipFill rotWithShape="1">
          <a:blip r:embed="rId3">
            <a:alphaModFix/>
          </a:blip>
          <a:srcRect b="0" l="0" r="0" t="0"/>
          <a:stretch/>
        </p:blipFill>
        <p:spPr>
          <a:xfrm>
            <a:off x="2294225" y="2071825"/>
            <a:ext cx="4942550" cy="21572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31999852d9a_0_5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Sound Waves</a:t>
            </a:r>
            <a:endParaRPr/>
          </a:p>
        </p:txBody>
      </p:sp>
      <p:sp>
        <p:nvSpPr>
          <p:cNvPr id="622" name="Google Shape;622;g31999852d9a_0_5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40"/>
              </a:spcBef>
              <a:spcAft>
                <a:spcPts val="0"/>
              </a:spcAft>
              <a:buSzPts val="2400"/>
              <a:buChar char="•"/>
            </a:pPr>
            <a:r>
              <a:rPr lang="en-US" sz="2400"/>
              <a:t>However, keep in mind that sound can travel through many mediums, for example when you hear sounds underwater.</a:t>
            </a:r>
            <a:endParaRPr/>
          </a:p>
        </p:txBody>
      </p:sp>
      <p:pic>
        <p:nvPicPr>
          <p:cNvPr id="623" name="Google Shape;623;g31999852d9a_0_55"/>
          <p:cNvPicPr preferRelativeResize="0"/>
          <p:nvPr/>
        </p:nvPicPr>
        <p:blipFill rotWithShape="1">
          <a:blip r:embed="rId3">
            <a:alphaModFix/>
          </a:blip>
          <a:srcRect b="0" l="0" r="0" t="0"/>
          <a:stretch/>
        </p:blipFill>
        <p:spPr>
          <a:xfrm>
            <a:off x="2294225" y="2071825"/>
            <a:ext cx="4942550" cy="21572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31999852d9a_0_6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Frequency</a:t>
            </a:r>
            <a:endParaRPr/>
          </a:p>
        </p:txBody>
      </p:sp>
      <p:sp>
        <p:nvSpPr>
          <p:cNvPr id="629" name="Google Shape;629;g31999852d9a_0_6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40"/>
              </a:spcBef>
              <a:spcAft>
                <a:spcPts val="0"/>
              </a:spcAft>
              <a:buSzPts val="2400"/>
              <a:buChar char="•"/>
            </a:pPr>
            <a:r>
              <a:rPr lang="en-US" sz="2400"/>
              <a:t>When recording sound, we have to choose  a sampling rate (frequency), which is how often we are recording the changes in vibration. </a:t>
            </a:r>
            <a:endParaRPr sz="2400"/>
          </a:p>
          <a:p>
            <a:pPr indent="-381000" lvl="0" marL="457200" rtl="0" algn="l">
              <a:lnSpc>
                <a:spcPct val="100000"/>
              </a:lnSpc>
              <a:spcBef>
                <a:spcPts val="0"/>
              </a:spcBef>
              <a:spcAft>
                <a:spcPts val="0"/>
              </a:spcAft>
              <a:buSzPts val="2400"/>
              <a:buChar char="•"/>
            </a:pPr>
            <a:r>
              <a:rPr lang="en-US" sz="2400"/>
              <a:t>We sample in hertz (Hz), which is a </a:t>
            </a:r>
            <a:r>
              <a:rPr i="1" lang="en-US" sz="2400"/>
              <a:t>measurements per second</a:t>
            </a:r>
            <a:r>
              <a:rPr lang="en-US" sz="2400"/>
              <a:t>, so 1 kHz is 1000 samples a second. </a:t>
            </a:r>
            <a:endParaRPr sz="2400"/>
          </a:p>
          <a:p>
            <a:pPr indent="-381000" lvl="1" marL="914400" rtl="0" algn="l">
              <a:lnSpc>
                <a:spcPct val="100000"/>
              </a:lnSpc>
              <a:spcBef>
                <a:spcPts val="0"/>
              </a:spcBef>
              <a:spcAft>
                <a:spcPts val="0"/>
              </a:spcAft>
              <a:buSzPts val="2400"/>
              <a:buChar char="•"/>
            </a:pPr>
            <a:r>
              <a:rPr lang="en-US" sz="2400"/>
              <a:t>Typically, audio is sampled at 16 kHz, 44.1 kHz, or 192 kHz.</a:t>
            </a:r>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31999852d9a_0_6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Audio Machine Learning</a:t>
            </a:r>
            <a:endParaRPr/>
          </a:p>
        </p:txBody>
      </p:sp>
      <p:sp>
        <p:nvSpPr>
          <p:cNvPr id="635" name="Google Shape;635;g31999852d9a_0_6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40"/>
              </a:spcBef>
              <a:spcAft>
                <a:spcPts val="0"/>
              </a:spcAft>
              <a:buSzPts val="2400"/>
              <a:buChar char="•"/>
            </a:pPr>
            <a:r>
              <a:rPr lang="en-US" sz="2400"/>
              <a:t>When working with audio machine learning models, we often need to make sure the data we are using is at the same sampling rate that the model was trained on. </a:t>
            </a:r>
            <a:endParaRPr sz="2400"/>
          </a:p>
          <a:p>
            <a:pPr indent="-381000" lvl="0" marL="457200" rtl="0" algn="l">
              <a:lnSpc>
                <a:spcPct val="100000"/>
              </a:lnSpc>
              <a:spcBef>
                <a:spcPts val="0"/>
              </a:spcBef>
              <a:spcAft>
                <a:spcPts val="0"/>
              </a:spcAft>
              <a:buSzPts val="2400"/>
              <a:buChar char="•"/>
            </a:pPr>
            <a:r>
              <a:rPr lang="en-US" sz="2400"/>
              <a:t>ML models often use 16 kHz, since it balances data size with information signal, but it really depends on the model and domain.</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31999852d9a_0_7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Amplitude</a:t>
            </a:r>
            <a:endParaRPr/>
          </a:p>
        </p:txBody>
      </p:sp>
      <p:sp>
        <p:nvSpPr>
          <p:cNvPr id="641" name="Google Shape;641;g31999852d9a_0_7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440"/>
              </a:spcBef>
              <a:spcAft>
                <a:spcPts val="0"/>
              </a:spcAft>
              <a:buSzPts val="2400"/>
              <a:buChar char="•"/>
            </a:pPr>
            <a:r>
              <a:rPr lang="en-US" sz="2400"/>
              <a:t>Describes sound pressure level at any given instant, measured in decibels (dB).</a:t>
            </a:r>
            <a:endParaRPr sz="2400"/>
          </a:p>
          <a:p>
            <a:pPr indent="-381000" lvl="0" marL="457200" rtl="0" algn="l">
              <a:lnSpc>
                <a:spcPct val="100000"/>
              </a:lnSpc>
              <a:spcBef>
                <a:spcPts val="0"/>
              </a:spcBef>
              <a:spcAft>
                <a:spcPts val="0"/>
              </a:spcAft>
              <a:buSzPts val="2400"/>
              <a:buChar char="•"/>
            </a:pPr>
            <a:r>
              <a:rPr lang="en-US" sz="2400"/>
              <a:t>Perceived as loudness.</a:t>
            </a:r>
            <a:endParaRPr sz="2400"/>
          </a:p>
        </p:txBody>
      </p:sp>
      <p:pic>
        <p:nvPicPr>
          <p:cNvPr id="642" name="Google Shape;642;g31999852d9a_0_75"/>
          <p:cNvPicPr preferRelativeResize="0"/>
          <p:nvPr/>
        </p:nvPicPr>
        <p:blipFill rotWithShape="1">
          <a:blip r:embed="rId3">
            <a:alphaModFix/>
          </a:blip>
          <a:srcRect b="11300" l="0" r="4122" t="0"/>
          <a:stretch/>
        </p:blipFill>
        <p:spPr>
          <a:xfrm>
            <a:off x="2305075" y="2248570"/>
            <a:ext cx="4591234" cy="195613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31999852d9a_0_8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Amplitude in Digital Audio vs “Real World”</a:t>
            </a:r>
            <a:endParaRPr sz="3300"/>
          </a:p>
        </p:txBody>
      </p:sp>
      <p:sp>
        <p:nvSpPr>
          <p:cNvPr id="648" name="Google Shape;648;g31999852d9a_0_8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440"/>
              </a:spcBef>
              <a:spcAft>
                <a:spcPts val="0"/>
              </a:spcAft>
              <a:buSzPts val="2100"/>
              <a:buChar char="•"/>
            </a:pPr>
            <a:r>
              <a:rPr lang="en-US" sz="2100"/>
              <a:t>Expressed in decibels (dB) like continuous audio signals. </a:t>
            </a:r>
            <a:endParaRPr sz="2100"/>
          </a:p>
          <a:p>
            <a:pPr indent="-361950" lvl="0" marL="457200" rtl="0" algn="l">
              <a:lnSpc>
                <a:spcPct val="100000"/>
              </a:lnSpc>
              <a:spcBef>
                <a:spcPts val="0"/>
              </a:spcBef>
              <a:spcAft>
                <a:spcPts val="0"/>
              </a:spcAft>
              <a:buSzPts val="2100"/>
              <a:buChar char="•"/>
            </a:pPr>
            <a:r>
              <a:rPr lang="en-US" sz="2100"/>
              <a:t>Human hearing is logarithmic; easier to interpret loudness in decibels. </a:t>
            </a:r>
            <a:endParaRPr sz="2100"/>
          </a:p>
          <a:p>
            <a:pPr indent="-361950" lvl="0" marL="457200" rtl="0" algn="l">
              <a:lnSpc>
                <a:spcPct val="100000"/>
              </a:lnSpc>
              <a:spcBef>
                <a:spcPts val="0"/>
              </a:spcBef>
              <a:spcAft>
                <a:spcPts val="0"/>
              </a:spcAft>
              <a:buSzPts val="2100"/>
              <a:buChar char="•"/>
            </a:pPr>
            <a:r>
              <a:rPr lang="en-US" sz="2100"/>
              <a:t>For real-world audio: 0 dB = quietest sound, higher values = louder sounds. </a:t>
            </a:r>
            <a:endParaRPr sz="2100"/>
          </a:p>
          <a:p>
            <a:pPr indent="-361950" lvl="0" marL="457200" rtl="0" algn="l">
              <a:lnSpc>
                <a:spcPct val="100000"/>
              </a:lnSpc>
              <a:spcBef>
                <a:spcPts val="0"/>
              </a:spcBef>
              <a:spcAft>
                <a:spcPts val="0"/>
              </a:spcAft>
              <a:buSzPts val="2100"/>
              <a:buChar char="•"/>
            </a:pPr>
            <a:r>
              <a:rPr lang="en-US" sz="2100"/>
              <a:t>For digital audio: 0 dB = loudest possible amplitude, other amplitudes are negative. </a:t>
            </a:r>
            <a:endParaRPr sz="2100"/>
          </a:p>
          <a:p>
            <a:pPr indent="-361950" lvl="0" marL="457200" rtl="0" algn="l">
              <a:lnSpc>
                <a:spcPct val="100000"/>
              </a:lnSpc>
              <a:spcBef>
                <a:spcPts val="0"/>
              </a:spcBef>
              <a:spcAft>
                <a:spcPts val="0"/>
              </a:spcAft>
              <a:buSzPts val="2100"/>
              <a:buChar char="•"/>
            </a:pPr>
            <a:r>
              <a:rPr lang="en-US" sz="2100"/>
              <a:t>Rule of thumb: every -6 dB is a halving of amplitude, below -60 dB is generally inaudible unless volume is increased significantly.</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318a2ebb701_0_6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500"/>
              <a:buFont typeface="Arial"/>
              <a:buNone/>
            </a:pPr>
            <a:r>
              <a:rPr lang="en-US"/>
              <a:t>HF Datasets</a:t>
            </a:r>
            <a:endParaRPr>
              <a:solidFill>
                <a:srgbClr val="FFFFFF"/>
              </a:solidFill>
            </a:endParaRPr>
          </a:p>
        </p:txBody>
      </p:sp>
      <p:pic>
        <p:nvPicPr>
          <p:cNvPr id="100" name="Google Shape;100;g318a2ebb701_0_68"/>
          <p:cNvPicPr preferRelativeResize="0"/>
          <p:nvPr/>
        </p:nvPicPr>
        <p:blipFill>
          <a:blip r:embed="rId3">
            <a:alphaModFix/>
          </a:blip>
          <a:stretch>
            <a:fillRect/>
          </a:stretch>
        </p:blipFill>
        <p:spPr>
          <a:xfrm>
            <a:off x="1138625" y="1351275"/>
            <a:ext cx="6818076" cy="2523750"/>
          </a:xfrm>
          <a:prstGeom prst="rect">
            <a:avLst/>
          </a:prstGeom>
          <a:noFill/>
          <a:ln cap="flat" cmpd="sng" w="9525">
            <a:solidFill>
              <a:srgbClr val="7932FC"/>
            </a:solidFill>
            <a:prstDash val="solid"/>
            <a:round/>
            <a:headEnd len="sm" w="sm" type="none"/>
            <a:tailEnd len="sm" w="sm" type="none"/>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31999852d9a_0_8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Digital Audio Samples</a:t>
            </a:r>
            <a:endParaRPr sz="3300"/>
          </a:p>
        </p:txBody>
      </p:sp>
      <p:sp>
        <p:nvSpPr>
          <p:cNvPr id="654" name="Google Shape;654;g31999852d9a_0_8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54000" lvl="0" marL="171450" rtl="0" algn="l">
              <a:lnSpc>
                <a:spcPct val="100000"/>
              </a:lnSpc>
              <a:spcBef>
                <a:spcPts val="440"/>
              </a:spcBef>
              <a:spcAft>
                <a:spcPts val="0"/>
              </a:spcAft>
              <a:buSzPts val="2200"/>
              <a:buChar char="•"/>
            </a:pPr>
            <a:r>
              <a:rPr lang="en-US"/>
              <a:t>Each sample records the amplitude of the audio wave at a specific point in time. </a:t>
            </a:r>
            <a:endParaRPr/>
          </a:p>
          <a:p>
            <a:pPr indent="-254000" lvl="0" marL="171450" rtl="0" algn="l">
              <a:lnSpc>
                <a:spcPct val="100000"/>
              </a:lnSpc>
              <a:spcBef>
                <a:spcPts val="0"/>
              </a:spcBef>
              <a:spcAft>
                <a:spcPts val="0"/>
              </a:spcAft>
              <a:buSzPts val="2200"/>
              <a:buChar char="•"/>
            </a:pPr>
            <a:r>
              <a:rPr lang="en-US"/>
              <a:t>Bit depth determines the precision of this amplitude value. </a:t>
            </a:r>
            <a:endParaRPr/>
          </a:p>
          <a:p>
            <a:pPr indent="-254000" lvl="0" marL="171450" rtl="0" algn="l">
              <a:lnSpc>
                <a:spcPct val="100000"/>
              </a:lnSpc>
              <a:spcBef>
                <a:spcPts val="0"/>
              </a:spcBef>
              <a:spcAft>
                <a:spcPts val="0"/>
              </a:spcAft>
              <a:buSzPts val="2200"/>
              <a:buChar char="•"/>
            </a:pPr>
            <a:r>
              <a:rPr lang="en-US"/>
              <a:t>Higher bit depth = more accurate digital representation of the original sound wave.</a:t>
            </a:r>
            <a:endParaRPr/>
          </a:p>
          <a:p>
            <a:pPr indent="-254000" lvl="0" marL="171450" rtl="0" algn="l">
              <a:lnSpc>
                <a:spcPct val="100000"/>
              </a:lnSpc>
              <a:spcBef>
                <a:spcPts val="0"/>
              </a:spcBef>
              <a:spcAft>
                <a:spcPts val="0"/>
              </a:spcAft>
              <a:buSzPts val="2200"/>
              <a:buChar char="•"/>
            </a:pPr>
            <a:r>
              <a:rPr lang="en-US"/>
              <a:t>16-bit audio: 65,536 possible amplitude values. </a:t>
            </a:r>
            <a:endParaRPr/>
          </a:p>
          <a:p>
            <a:pPr indent="-254000" lvl="0" marL="171450" rtl="0" algn="l">
              <a:lnSpc>
                <a:spcPct val="100000"/>
              </a:lnSpc>
              <a:spcBef>
                <a:spcPts val="0"/>
              </a:spcBef>
              <a:spcAft>
                <a:spcPts val="0"/>
              </a:spcAft>
              <a:buSzPts val="2200"/>
              <a:buChar char="•"/>
            </a:pPr>
            <a:r>
              <a:rPr lang="en-US"/>
              <a:t>24-bit audio: 16,777,216 possible amplitude values. </a:t>
            </a:r>
            <a:endParaRPr/>
          </a:p>
          <a:p>
            <a:pPr indent="-254000" lvl="0" marL="171450" rtl="0" algn="l">
              <a:lnSpc>
                <a:spcPct val="100000"/>
              </a:lnSpc>
              <a:spcBef>
                <a:spcPts val="0"/>
              </a:spcBef>
              <a:spcAft>
                <a:spcPts val="0"/>
              </a:spcAft>
              <a:buSzPts val="2200"/>
              <a:buChar char="•"/>
            </a:pPr>
            <a:r>
              <a:rPr lang="en-US"/>
              <a:t>Higher bit depth reduces quantization noise (introduced by rounding continuous values to discrete values).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31999852d9a_0_9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Visualising</a:t>
            </a:r>
            <a:r>
              <a:rPr lang="en-US" sz="3300"/>
              <a:t> Audio</a:t>
            </a:r>
            <a:endParaRPr sz="3300"/>
          </a:p>
        </p:txBody>
      </p:sp>
      <p:sp>
        <p:nvSpPr>
          <p:cNvPr id="660" name="Google Shape;660;g31999852d9a_0_96"/>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400050" lvl="0" marL="457200" rtl="0" algn="l">
              <a:lnSpc>
                <a:spcPct val="100000"/>
              </a:lnSpc>
              <a:spcBef>
                <a:spcPts val="440"/>
              </a:spcBef>
              <a:spcAft>
                <a:spcPts val="0"/>
              </a:spcAft>
              <a:buSzPts val="2700"/>
              <a:buChar char="•"/>
            </a:pPr>
            <a:r>
              <a:rPr lang="en-US" sz="2700"/>
              <a:t>Waveforms over time</a:t>
            </a:r>
            <a:endParaRPr sz="2700"/>
          </a:p>
          <a:p>
            <a:pPr indent="-400050" lvl="0" marL="457200" rtl="0" algn="l">
              <a:lnSpc>
                <a:spcPct val="100000"/>
              </a:lnSpc>
              <a:spcBef>
                <a:spcPts val="0"/>
              </a:spcBef>
              <a:spcAft>
                <a:spcPts val="0"/>
              </a:spcAft>
              <a:buSzPts val="2700"/>
              <a:buChar char="•"/>
            </a:pPr>
            <a:r>
              <a:rPr lang="en-US" sz="2700"/>
              <a:t>Frequency Spectrum </a:t>
            </a:r>
            <a:endParaRPr sz="2700"/>
          </a:p>
          <a:p>
            <a:pPr indent="-400050" lvl="0" marL="457200" rtl="0" algn="l">
              <a:lnSpc>
                <a:spcPct val="100000"/>
              </a:lnSpc>
              <a:spcBef>
                <a:spcPts val="0"/>
              </a:spcBef>
              <a:spcAft>
                <a:spcPts val="0"/>
              </a:spcAft>
              <a:buSzPts val="2700"/>
              <a:buChar char="•"/>
            </a:pPr>
            <a:r>
              <a:rPr lang="en-US" sz="2700"/>
              <a:t>Spectrograms</a:t>
            </a:r>
            <a:endParaRPr sz="27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31999852d9a_0_10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Waveform</a:t>
            </a:r>
            <a:endParaRPr sz="3300"/>
          </a:p>
        </p:txBody>
      </p:sp>
      <p:pic>
        <p:nvPicPr>
          <p:cNvPr id="666" name="Google Shape;666;g31999852d9a_0_102"/>
          <p:cNvPicPr preferRelativeResize="0"/>
          <p:nvPr/>
        </p:nvPicPr>
        <p:blipFill rotWithShape="1">
          <a:blip r:embed="rId3">
            <a:alphaModFix/>
          </a:blip>
          <a:srcRect b="0" l="0" r="0" t="0"/>
          <a:stretch/>
        </p:blipFill>
        <p:spPr>
          <a:xfrm>
            <a:off x="1246063" y="1539000"/>
            <a:ext cx="6651878" cy="25821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31999852d9a_0_10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Frequency Spectrum</a:t>
            </a:r>
            <a:endParaRPr sz="3300"/>
          </a:p>
        </p:txBody>
      </p:sp>
      <p:pic>
        <p:nvPicPr>
          <p:cNvPr id="672" name="Google Shape;672;g31999852d9a_0_108"/>
          <p:cNvPicPr preferRelativeResize="0"/>
          <p:nvPr/>
        </p:nvPicPr>
        <p:blipFill rotWithShape="1">
          <a:blip r:embed="rId3">
            <a:alphaModFix/>
          </a:blip>
          <a:srcRect b="0" l="0" r="0" t="0"/>
          <a:stretch/>
        </p:blipFill>
        <p:spPr>
          <a:xfrm>
            <a:off x="1210338" y="1371863"/>
            <a:ext cx="6723323" cy="239977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31999852d9a_0_11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Spectrogram</a:t>
            </a:r>
            <a:endParaRPr sz="3300"/>
          </a:p>
        </p:txBody>
      </p:sp>
      <p:pic>
        <p:nvPicPr>
          <p:cNvPr id="678" name="Google Shape;678;g31999852d9a_0_114"/>
          <p:cNvPicPr preferRelativeResize="0"/>
          <p:nvPr/>
        </p:nvPicPr>
        <p:blipFill rotWithShape="1">
          <a:blip r:embed="rId3">
            <a:alphaModFix/>
          </a:blip>
          <a:srcRect b="0" l="0" r="0" t="0"/>
          <a:stretch/>
        </p:blipFill>
        <p:spPr>
          <a:xfrm>
            <a:off x="1384600" y="1220838"/>
            <a:ext cx="6374799" cy="27018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31999852d9a_0_12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Demo: </a:t>
            </a:r>
            <a:r>
              <a:rPr lang="en-US" sz="3300"/>
              <a:t>Audio data with Python</a:t>
            </a:r>
            <a:endParaRPr sz="3300"/>
          </a:p>
        </p:txBody>
      </p:sp>
      <p:sp>
        <p:nvSpPr>
          <p:cNvPr id="684" name="Google Shape;684;g31999852d9a_0_120"/>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400050" lvl="0" marL="457200" rtl="0" algn="l">
              <a:lnSpc>
                <a:spcPct val="100000"/>
              </a:lnSpc>
              <a:spcBef>
                <a:spcPts val="440"/>
              </a:spcBef>
              <a:spcAft>
                <a:spcPts val="0"/>
              </a:spcAft>
              <a:buSzPts val="2700"/>
              <a:buChar char="•"/>
            </a:pPr>
            <a:r>
              <a:rPr lang="en-US" sz="2700"/>
              <a:t>Let’s explore how to open and visualise audio data in Python. </a:t>
            </a:r>
            <a:endParaRPr sz="2700"/>
          </a:p>
          <a:p>
            <a:pPr indent="-400050" lvl="0" marL="457200" rtl="0" algn="l">
              <a:lnSpc>
                <a:spcPct val="100000"/>
              </a:lnSpc>
              <a:spcBef>
                <a:spcPts val="0"/>
              </a:spcBef>
              <a:spcAft>
                <a:spcPts val="0"/>
              </a:spcAft>
              <a:buSzPts val="2700"/>
              <a:buChar char="•"/>
            </a:pPr>
            <a:r>
              <a:rPr lang="en-US" sz="2700"/>
              <a:t>To do this, we’ll be using the python library </a:t>
            </a:r>
            <a:r>
              <a:rPr b="1" lang="en-US" sz="2700"/>
              <a:t>librosa</a:t>
            </a:r>
            <a:r>
              <a:rPr lang="en-US" sz="2700"/>
              <a:t>. </a:t>
            </a:r>
            <a:endParaRPr sz="2700"/>
          </a:p>
          <a:p>
            <a:pPr indent="-400050" lvl="0" marL="457200" rtl="0" algn="l">
              <a:lnSpc>
                <a:spcPct val="100000"/>
              </a:lnSpc>
              <a:spcBef>
                <a:spcPts val="0"/>
              </a:spcBef>
              <a:spcAft>
                <a:spcPts val="0"/>
              </a:spcAft>
              <a:buSzPts val="2700"/>
              <a:buChar char="•"/>
            </a:pPr>
            <a:r>
              <a:rPr lang="en-US" sz="2700"/>
              <a:t>I have included a 4-second long audio file called </a:t>
            </a:r>
            <a:r>
              <a:rPr b="1" lang="en-US" sz="2700"/>
              <a:t>example.mp3</a:t>
            </a:r>
            <a:r>
              <a:rPr lang="en-US" sz="2700"/>
              <a:t> of myself saying “</a:t>
            </a:r>
            <a:r>
              <a:rPr i="1" lang="en-US" sz="2700"/>
              <a:t>The quick brown fox jumps over the lazy dog</a:t>
            </a:r>
            <a:r>
              <a:rPr lang="en-US" sz="2700"/>
              <a:t>”.</a:t>
            </a:r>
            <a:endParaRPr sz="2700"/>
          </a:p>
          <a:p>
            <a:pPr indent="-400050" lvl="0" marL="457200" rtl="0" algn="l">
              <a:lnSpc>
                <a:spcPct val="100000"/>
              </a:lnSpc>
              <a:spcBef>
                <a:spcPts val="0"/>
              </a:spcBef>
              <a:spcAft>
                <a:spcPts val="0"/>
              </a:spcAft>
              <a:buSzPts val="2700"/>
              <a:buChar char="•"/>
            </a:pPr>
            <a:r>
              <a:rPr lang="en-US" sz="2700"/>
              <a:t>The </a:t>
            </a:r>
            <a:r>
              <a:rPr i="1" lang="en-US" sz="2700"/>
              <a:t>Audio-Data</a:t>
            </a:r>
            <a:r>
              <a:rPr lang="en-US" sz="2700"/>
              <a:t> Jupyter Notebook.</a:t>
            </a:r>
            <a:endParaRPr sz="27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31999852d9a_0_12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Audio Classification</a:t>
            </a:r>
            <a:endParaRPr sz="3300"/>
          </a:p>
        </p:txBody>
      </p:sp>
      <p:sp>
        <p:nvSpPr>
          <p:cNvPr id="690" name="Google Shape;690;g31999852d9a_0_127"/>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440"/>
              </a:spcBef>
              <a:spcAft>
                <a:spcPts val="0"/>
              </a:spcAft>
              <a:buSzPts val="2300"/>
              <a:buChar char="•"/>
            </a:pPr>
            <a:r>
              <a:rPr lang="en-US" sz="2300"/>
              <a:t>Hugging Face offers many open-source models that can classify audio into a variety of categories.</a:t>
            </a:r>
            <a:endParaRPr sz="2300"/>
          </a:p>
          <a:p>
            <a:pPr indent="-374650" lvl="0" marL="457200" rtl="0" algn="l">
              <a:lnSpc>
                <a:spcPct val="100000"/>
              </a:lnSpc>
              <a:spcBef>
                <a:spcPts val="0"/>
              </a:spcBef>
              <a:spcAft>
                <a:spcPts val="0"/>
              </a:spcAft>
              <a:buSzPts val="2300"/>
              <a:buChar char="•"/>
            </a:pPr>
            <a:r>
              <a:rPr lang="en-US" sz="2300"/>
              <a:t>An example is classifying emotions of a voice.</a:t>
            </a:r>
            <a:endParaRPr sz="2300"/>
          </a:p>
          <a:p>
            <a:pPr indent="-374650" lvl="0" marL="457200" rtl="0" algn="l">
              <a:lnSpc>
                <a:spcPct val="100000"/>
              </a:lnSpc>
              <a:spcBef>
                <a:spcPts val="0"/>
              </a:spcBef>
              <a:spcAft>
                <a:spcPts val="0"/>
              </a:spcAft>
              <a:buSzPts val="2300"/>
              <a:buChar char="•"/>
            </a:pPr>
            <a:r>
              <a:rPr lang="en-US" sz="2300"/>
              <a:t>Keep in mind that for most tasks, you’ll need to find a model that has relevant classification categories if you do not want to fine-tune your own model.</a:t>
            </a:r>
            <a:endParaRPr sz="2300"/>
          </a:p>
          <a:p>
            <a:pPr indent="-374650" lvl="0" marL="457200" rtl="0" algn="l">
              <a:lnSpc>
                <a:spcPct val="100000"/>
              </a:lnSpc>
              <a:spcBef>
                <a:spcPts val="0"/>
              </a:spcBef>
              <a:spcAft>
                <a:spcPts val="0"/>
              </a:spcAft>
              <a:buSzPts val="2300"/>
              <a:buChar char="•"/>
            </a:pPr>
            <a:r>
              <a:rPr lang="en-US" sz="2300"/>
              <a:t>Fortunately there are already many available, everything from bird sound classifications to english accent classification.</a:t>
            </a:r>
            <a:endParaRPr sz="23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31999852d9a_0_13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Audio Classification</a:t>
            </a:r>
            <a:endParaRPr sz="3300"/>
          </a:p>
        </p:txBody>
      </p:sp>
      <p:sp>
        <p:nvSpPr>
          <p:cNvPr id="696" name="Google Shape;696;g31999852d9a_0_13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440"/>
              </a:spcBef>
              <a:spcAft>
                <a:spcPts val="0"/>
              </a:spcAft>
              <a:buSzPts val="2300"/>
              <a:buChar char="•"/>
            </a:pPr>
            <a:r>
              <a:rPr lang="en-US" sz="2300"/>
              <a:t>We can easily use these models via the transformers libraries, allowing us to separate the preprocessing from the model prediction. </a:t>
            </a:r>
            <a:endParaRPr sz="2300"/>
          </a:p>
          <a:p>
            <a:pPr indent="-374650" lvl="0" marL="457200" rtl="0" algn="l">
              <a:lnSpc>
                <a:spcPct val="100000"/>
              </a:lnSpc>
              <a:spcBef>
                <a:spcPts val="0"/>
              </a:spcBef>
              <a:spcAft>
                <a:spcPts val="0"/>
              </a:spcAft>
              <a:buSzPts val="2300"/>
              <a:buChar char="•"/>
            </a:pPr>
            <a:r>
              <a:rPr lang="en-US" sz="2300"/>
              <a:t>Alternatively we can load models into a pipeline and achieve the final classification result with a single call to the model while providing the raw audio.</a:t>
            </a:r>
            <a:endParaRPr sz="23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31999852d9a_0_14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Important Note</a:t>
            </a:r>
            <a:endParaRPr sz="3300"/>
          </a:p>
        </p:txBody>
      </p:sp>
      <p:sp>
        <p:nvSpPr>
          <p:cNvPr id="702" name="Google Shape;702;g31999852d9a_0_14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440"/>
              </a:spcBef>
              <a:spcAft>
                <a:spcPts val="0"/>
              </a:spcAft>
              <a:buSzPts val="1900"/>
              <a:buChar char="•"/>
            </a:pPr>
            <a:r>
              <a:rPr lang="en-US" sz="1900"/>
              <a:t>Many of the audio based models and pipelines require </a:t>
            </a:r>
            <a:r>
              <a:rPr b="1" lang="en-US" sz="1900"/>
              <a:t>torch</a:t>
            </a:r>
            <a:r>
              <a:rPr lang="en-US" sz="1900"/>
              <a:t>, </a:t>
            </a:r>
            <a:r>
              <a:rPr b="1" lang="en-US" sz="1900"/>
              <a:t>torchaudio</a:t>
            </a:r>
            <a:r>
              <a:rPr lang="en-US" sz="1900"/>
              <a:t>, and </a:t>
            </a:r>
            <a:r>
              <a:rPr b="1" lang="en-US" sz="1900"/>
              <a:t>transformers</a:t>
            </a:r>
            <a:r>
              <a:rPr lang="en-US" sz="1900"/>
              <a:t>. </a:t>
            </a:r>
            <a:endParaRPr sz="1900"/>
          </a:p>
          <a:p>
            <a:pPr indent="-349250" lvl="0" marL="457200" rtl="0" algn="l">
              <a:lnSpc>
                <a:spcPct val="100000"/>
              </a:lnSpc>
              <a:spcBef>
                <a:spcPts val="0"/>
              </a:spcBef>
              <a:spcAft>
                <a:spcPts val="0"/>
              </a:spcAft>
              <a:buSzPts val="1900"/>
              <a:buChar char="•"/>
            </a:pPr>
            <a:r>
              <a:rPr lang="en-US" sz="1900"/>
              <a:t>Make sure when installing these libraries that you are using versions that are compatible with each other. </a:t>
            </a:r>
            <a:endParaRPr sz="1900"/>
          </a:p>
          <a:p>
            <a:pPr indent="-349250" lvl="0" marL="457200" rtl="0" algn="l">
              <a:lnSpc>
                <a:spcPct val="100000"/>
              </a:lnSpc>
              <a:spcBef>
                <a:spcPts val="0"/>
              </a:spcBef>
              <a:spcAft>
                <a:spcPts val="0"/>
              </a:spcAft>
              <a:buSzPts val="1900"/>
              <a:buChar char="•"/>
            </a:pPr>
            <a:r>
              <a:rPr lang="en-US" sz="1900"/>
              <a:t>Sometimes </a:t>
            </a:r>
            <a:r>
              <a:rPr b="1" lang="en-US" sz="1900"/>
              <a:t>torch</a:t>
            </a:r>
            <a:r>
              <a:rPr lang="en-US" sz="1900"/>
              <a:t> and </a:t>
            </a:r>
            <a:r>
              <a:rPr b="1" lang="en-US" sz="1900"/>
              <a:t>torchaudio</a:t>
            </a:r>
            <a:r>
              <a:rPr lang="en-US" sz="1900"/>
              <a:t> latest versions are a step ahead of what is compatible with the latest </a:t>
            </a:r>
            <a:r>
              <a:rPr b="1" lang="en-US" sz="1900"/>
              <a:t>transformers</a:t>
            </a:r>
            <a:r>
              <a:rPr lang="en-US" sz="1900"/>
              <a:t>.</a:t>
            </a:r>
            <a:endParaRPr sz="1900"/>
          </a:p>
          <a:p>
            <a:pPr indent="-349250" lvl="0" marL="457200" rtl="0" algn="l">
              <a:lnSpc>
                <a:spcPct val="100000"/>
              </a:lnSpc>
              <a:spcBef>
                <a:spcPts val="0"/>
              </a:spcBef>
              <a:spcAft>
                <a:spcPts val="0"/>
              </a:spcAft>
              <a:buSzPts val="1900"/>
              <a:buChar char="•"/>
            </a:pPr>
            <a:r>
              <a:rPr lang="en-US" sz="1900"/>
              <a:t>Also transformer versions of pipelines that work for certain models (such as Stable Diffusion Video) sometimes need to be downgraded or upgraded to work with audio based pipelines.</a:t>
            </a:r>
            <a:endParaRPr sz="1900"/>
          </a:p>
          <a:p>
            <a:pPr indent="-349250" lvl="0" marL="457200" rtl="0" algn="l">
              <a:lnSpc>
                <a:spcPct val="100000"/>
              </a:lnSpc>
              <a:spcBef>
                <a:spcPts val="0"/>
              </a:spcBef>
              <a:spcAft>
                <a:spcPts val="0"/>
              </a:spcAft>
              <a:buSzPts val="1900"/>
              <a:buChar char="•"/>
            </a:pPr>
            <a:r>
              <a:rPr lang="en-US" sz="1900"/>
              <a:t>Pay careful attention to versions and error codes when switching ML tasks!</a:t>
            </a:r>
            <a:endParaRPr sz="19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31999852d9a_0_19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sz="3300"/>
              <a:t>Demo: </a:t>
            </a:r>
            <a:r>
              <a:rPr lang="en-US" sz="3300"/>
              <a:t>Audio Classification</a:t>
            </a:r>
            <a:endParaRPr sz="3300"/>
          </a:p>
        </p:txBody>
      </p:sp>
      <p:sp>
        <p:nvSpPr>
          <p:cNvPr id="708" name="Google Shape;708;g31999852d9a_0_19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74650" lvl="0" marL="457200" rtl="0" algn="l">
              <a:lnSpc>
                <a:spcPct val="100000"/>
              </a:lnSpc>
              <a:spcBef>
                <a:spcPts val="440"/>
              </a:spcBef>
              <a:spcAft>
                <a:spcPts val="0"/>
              </a:spcAft>
              <a:buSzPts val="2300"/>
              <a:buChar char="•"/>
            </a:pPr>
            <a:r>
              <a:rPr lang="en-US" sz="2300"/>
              <a:t>The</a:t>
            </a:r>
            <a:r>
              <a:rPr i="1" lang="en-US" sz="2300"/>
              <a:t> Audio-Classification</a:t>
            </a:r>
            <a:r>
              <a:rPr lang="en-US" sz="2300"/>
              <a:t> Jupyter Notebook.</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ndard_LiveLessons_201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2015-09-28T19:52:00Z</dcterms:created>
  <dc:creator>Julie Phifer</dc:creator>
</cp:coreProperties>
</file>